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9"/>
  </p:notesMasterIdLst>
  <p:sldIdLst>
    <p:sldId id="256" r:id="rId3"/>
    <p:sldId id="284" r:id="rId4"/>
    <p:sldId id="468" r:id="rId5"/>
    <p:sldId id="471" r:id="rId6"/>
    <p:sldId id="469" r:id="rId7"/>
    <p:sldId id="287" r:id="rId8"/>
    <p:sldId id="470" r:id="rId9"/>
    <p:sldId id="484" r:id="rId10"/>
    <p:sldId id="477" r:id="rId11"/>
    <p:sldId id="481" r:id="rId12"/>
    <p:sldId id="482" r:id="rId13"/>
    <p:sldId id="489" r:id="rId14"/>
    <p:sldId id="488" r:id="rId15"/>
    <p:sldId id="483" r:id="rId16"/>
    <p:sldId id="490" r:id="rId17"/>
    <p:sldId id="494" r:id="rId18"/>
    <p:sldId id="485" r:id="rId19"/>
    <p:sldId id="487" r:id="rId20"/>
    <p:sldId id="491" r:id="rId21"/>
    <p:sldId id="492" r:id="rId22"/>
    <p:sldId id="495" r:id="rId23"/>
    <p:sldId id="493" r:id="rId24"/>
    <p:sldId id="283" r:id="rId25"/>
    <p:sldId id="498" r:id="rId26"/>
    <p:sldId id="496" r:id="rId27"/>
    <p:sldId id="49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6D48"/>
    <a:srgbClr val="A1A957"/>
    <a:srgbClr val="FEC106"/>
    <a:srgbClr val="2296F4"/>
    <a:srgbClr val="2428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88"/>
    <p:restoredTop sz="95638"/>
  </p:normalViewPr>
  <p:slideViewPr>
    <p:cSldViewPr snapToGrid="0" snapToObjects="1">
      <p:cViewPr varScale="1">
        <p:scale>
          <a:sx n="86" d="100"/>
          <a:sy n="86" d="100"/>
        </p:scale>
        <p:origin x="248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>
        <p:scale>
          <a:sx n="131" d="100"/>
          <a:sy n="131" d="100"/>
        </p:scale>
        <p:origin x="2944" y="-26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5DF09B-9CD1-EA43-A4D4-94B9FD6F7A02}" type="doc">
      <dgm:prSet loTypeId="urn:microsoft.com/office/officeart/2005/8/layout/pyramid1" loCatId="" qsTypeId="urn:microsoft.com/office/officeart/2005/8/quickstyle/3d1" qsCatId="3D" csTypeId="urn:microsoft.com/office/officeart/2005/8/colors/colorful1" csCatId="colorful" phldr="1"/>
      <dgm:spPr/>
    </dgm:pt>
    <dgm:pt modelId="{444D24C7-C688-BE47-BB29-CEBD9DAD88B3}">
      <dgm:prSet phldrT="[Text]"/>
      <dgm:spPr/>
      <dgm:t>
        <a:bodyPr/>
        <a:lstStyle/>
        <a:p>
          <a:endParaRPr lang="en-GB" dirty="0"/>
        </a:p>
      </dgm:t>
    </dgm:pt>
    <dgm:pt modelId="{6FCABDC8-A311-D64D-8AD3-A6A46B1732EE}" type="parTrans" cxnId="{A1FC8475-41E7-5948-8A15-954CE9037C0C}">
      <dgm:prSet/>
      <dgm:spPr/>
      <dgm:t>
        <a:bodyPr/>
        <a:lstStyle/>
        <a:p>
          <a:endParaRPr lang="en-GB"/>
        </a:p>
      </dgm:t>
    </dgm:pt>
    <dgm:pt modelId="{EA398D38-1443-9F44-B63D-620B6C7BD6F8}" type="sibTrans" cxnId="{A1FC8475-41E7-5948-8A15-954CE9037C0C}">
      <dgm:prSet/>
      <dgm:spPr/>
      <dgm:t>
        <a:bodyPr/>
        <a:lstStyle/>
        <a:p>
          <a:endParaRPr lang="en-GB"/>
        </a:p>
      </dgm:t>
    </dgm:pt>
    <dgm:pt modelId="{10386CAA-1C5D-C541-BD08-622A50C9D501}">
      <dgm:prSet phldrT="[Text]"/>
      <dgm:spPr/>
      <dgm:t>
        <a:bodyPr/>
        <a:lstStyle/>
        <a:p>
          <a:endParaRPr lang="en-GB" dirty="0"/>
        </a:p>
      </dgm:t>
    </dgm:pt>
    <dgm:pt modelId="{3AA3F8E5-7E71-7F4E-84C6-9777DBBCF2FB}" type="parTrans" cxnId="{BCF92980-20F6-5944-8A96-231069BA3799}">
      <dgm:prSet/>
      <dgm:spPr/>
      <dgm:t>
        <a:bodyPr/>
        <a:lstStyle/>
        <a:p>
          <a:endParaRPr lang="en-GB"/>
        </a:p>
      </dgm:t>
    </dgm:pt>
    <dgm:pt modelId="{6A11D78E-AB65-E948-A000-CE5625A64CED}" type="sibTrans" cxnId="{BCF92980-20F6-5944-8A96-231069BA3799}">
      <dgm:prSet/>
      <dgm:spPr/>
      <dgm:t>
        <a:bodyPr/>
        <a:lstStyle/>
        <a:p>
          <a:endParaRPr lang="en-GB"/>
        </a:p>
      </dgm:t>
    </dgm:pt>
    <dgm:pt modelId="{A57005AF-8AA8-D646-8FE4-781B36303238}">
      <dgm:prSet phldrT="[Text]"/>
      <dgm:spPr/>
      <dgm:t>
        <a:bodyPr/>
        <a:lstStyle/>
        <a:p>
          <a:r>
            <a:rPr lang="en-GB" dirty="0"/>
            <a:t> </a:t>
          </a:r>
        </a:p>
      </dgm:t>
    </dgm:pt>
    <dgm:pt modelId="{B4D29F56-1DF4-BB42-B95B-1569A83179E5}" type="sibTrans" cxnId="{51EA3197-C396-EA41-A5B4-66D9551AFDD0}">
      <dgm:prSet/>
      <dgm:spPr/>
      <dgm:t>
        <a:bodyPr/>
        <a:lstStyle/>
        <a:p>
          <a:endParaRPr lang="en-GB"/>
        </a:p>
      </dgm:t>
    </dgm:pt>
    <dgm:pt modelId="{5499A64A-AD4E-284B-A45E-BE5888005C7C}" type="parTrans" cxnId="{51EA3197-C396-EA41-A5B4-66D9551AFDD0}">
      <dgm:prSet/>
      <dgm:spPr/>
      <dgm:t>
        <a:bodyPr/>
        <a:lstStyle/>
        <a:p>
          <a:endParaRPr lang="en-GB"/>
        </a:p>
      </dgm:t>
    </dgm:pt>
    <dgm:pt modelId="{6E86BDE6-3CA9-DF4D-84AA-F5CFAF62E9BF}" type="pres">
      <dgm:prSet presAssocID="{A85DF09B-9CD1-EA43-A4D4-94B9FD6F7A02}" presName="Name0" presStyleCnt="0">
        <dgm:presLayoutVars>
          <dgm:dir/>
          <dgm:animLvl val="lvl"/>
          <dgm:resizeHandles val="exact"/>
        </dgm:presLayoutVars>
      </dgm:prSet>
      <dgm:spPr/>
    </dgm:pt>
    <dgm:pt modelId="{D9FB89F2-1DC4-F14F-9AC3-091FE288F9EB}" type="pres">
      <dgm:prSet presAssocID="{A57005AF-8AA8-D646-8FE4-781B36303238}" presName="Name8" presStyleCnt="0"/>
      <dgm:spPr/>
    </dgm:pt>
    <dgm:pt modelId="{B35574AA-9CF6-654A-AC99-535C069CC15E}" type="pres">
      <dgm:prSet presAssocID="{A57005AF-8AA8-D646-8FE4-781B36303238}" presName="level" presStyleLbl="node1" presStyleIdx="0" presStyleCnt="3" custLinFactNeighborX="-189" custLinFactNeighborY="6">
        <dgm:presLayoutVars>
          <dgm:chMax val="1"/>
          <dgm:bulletEnabled val="1"/>
        </dgm:presLayoutVars>
      </dgm:prSet>
      <dgm:spPr/>
    </dgm:pt>
    <dgm:pt modelId="{BC766662-02E7-7045-A612-05FD67F9BB03}" type="pres">
      <dgm:prSet presAssocID="{A57005AF-8AA8-D646-8FE4-781B3630323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9127F20-A286-AE43-8ABA-4A1B1DE841AF}" type="pres">
      <dgm:prSet presAssocID="{444D24C7-C688-BE47-BB29-CEBD9DAD88B3}" presName="Name8" presStyleCnt="0"/>
      <dgm:spPr/>
    </dgm:pt>
    <dgm:pt modelId="{BD19F559-BC5A-524C-8D4C-67070BC50CB6}" type="pres">
      <dgm:prSet presAssocID="{444D24C7-C688-BE47-BB29-CEBD9DAD88B3}" presName="level" presStyleLbl="node1" presStyleIdx="1" presStyleCnt="3">
        <dgm:presLayoutVars>
          <dgm:chMax val="1"/>
          <dgm:bulletEnabled val="1"/>
        </dgm:presLayoutVars>
      </dgm:prSet>
      <dgm:spPr/>
    </dgm:pt>
    <dgm:pt modelId="{B25322BC-0E5D-C147-B5A1-1CD6AD103C5F}" type="pres">
      <dgm:prSet presAssocID="{444D24C7-C688-BE47-BB29-CEBD9DAD88B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4DA6376-3BA6-9A4F-B267-851EF8E4D803}" type="pres">
      <dgm:prSet presAssocID="{10386CAA-1C5D-C541-BD08-622A50C9D501}" presName="Name8" presStyleCnt="0"/>
      <dgm:spPr/>
    </dgm:pt>
    <dgm:pt modelId="{97505F39-D828-4F4F-BEE9-1072DCE16E9B}" type="pres">
      <dgm:prSet presAssocID="{10386CAA-1C5D-C541-BD08-622A50C9D501}" presName="level" presStyleLbl="node1" presStyleIdx="2" presStyleCnt="3">
        <dgm:presLayoutVars>
          <dgm:chMax val="1"/>
          <dgm:bulletEnabled val="1"/>
        </dgm:presLayoutVars>
      </dgm:prSet>
      <dgm:spPr/>
    </dgm:pt>
    <dgm:pt modelId="{1C902DF4-EE41-C741-BEE1-FE89662C3C99}" type="pres">
      <dgm:prSet presAssocID="{10386CAA-1C5D-C541-BD08-622A50C9D501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A2ACC804-3FB5-6A4B-A894-D631B5A81A1B}" type="presOf" srcId="{A57005AF-8AA8-D646-8FE4-781B36303238}" destId="{BC766662-02E7-7045-A612-05FD67F9BB03}" srcOrd="1" destOrd="0" presId="urn:microsoft.com/office/officeart/2005/8/layout/pyramid1"/>
    <dgm:cxn modelId="{6590A60C-5370-0847-B901-ACBC1542B13F}" type="presOf" srcId="{A85DF09B-9CD1-EA43-A4D4-94B9FD6F7A02}" destId="{6E86BDE6-3CA9-DF4D-84AA-F5CFAF62E9BF}" srcOrd="0" destOrd="0" presId="urn:microsoft.com/office/officeart/2005/8/layout/pyramid1"/>
    <dgm:cxn modelId="{D9DA6C55-AEB3-F449-84BD-25D9A596065C}" type="presOf" srcId="{10386CAA-1C5D-C541-BD08-622A50C9D501}" destId="{97505F39-D828-4F4F-BEE9-1072DCE16E9B}" srcOrd="0" destOrd="0" presId="urn:microsoft.com/office/officeart/2005/8/layout/pyramid1"/>
    <dgm:cxn modelId="{A1FC8475-41E7-5948-8A15-954CE9037C0C}" srcId="{A85DF09B-9CD1-EA43-A4D4-94B9FD6F7A02}" destId="{444D24C7-C688-BE47-BB29-CEBD9DAD88B3}" srcOrd="1" destOrd="0" parTransId="{6FCABDC8-A311-D64D-8AD3-A6A46B1732EE}" sibTransId="{EA398D38-1443-9F44-B63D-620B6C7BD6F8}"/>
    <dgm:cxn modelId="{BCF92980-20F6-5944-8A96-231069BA3799}" srcId="{A85DF09B-9CD1-EA43-A4D4-94B9FD6F7A02}" destId="{10386CAA-1C5D-C541-BD08-622A50C9D501}" srcOrd="2" destOrd="0" parTransId="{3AA3F8E5-7E71-7F4E-84C6-9777DBBCF2FB}" sibTransId="{6A11D78E-AB65-E948-A000-CE5625A64CED}"/>
    <dgm:cxn modelId="{51EA3197-C396-EA41-A5B4-66D9551AFDD0}" srcId="{A85DF09B-9CD1-EA43-A4D4-94B9FD6F7A02}" destId="{A57005AF-8AA8-D646-8FE4-781B36303238}" srcOrd="0" destOrd="0" parTransId="{5499A64A-AD4E-284B-A45E-BE5888005C7C}" sibTransId="{B4D29F56-1DF4-BB42-B95B-1569A83179E5}"/>
    <dgm:cxn modelId="{CCABA697-DCAD-D143-AE08-32E220DFC4BF}" type="presOf" srcId="{10386CAA-1C5D-C541-BD08-622A50C9D501}" destId="{1C902DF4-EE41-C741-BEE1-FE89662C3C99}" srcOrd="1" destOrd="0" presId="urn:microsoft.com/office/officeart/2005/8/layout/pyramid1"/>
    <dgm:cxn modelId="{2AC11E9E-033A-B049-84A1-780F59FFC322}" type="presOf" srcId="{444D24C7-C688-BE47-BB29-CEBD9DAD88B3}" destId="{B25322BC-0E5D-C147-B5A1-1CD6AD103C5F}" srcOrd="1" destOrd="0" presId="urn:microsoft.com/office/officeart/2005/8/layout/pyramid1"/>
    <dgm:cxn modelId="{0BE689AD-0844-5141-8B9F-A95747CD2EA8}" type="presOf" srcId="{A57005AF-8AA8-D646-8FE4-781B36303238}" destId="{B35574AA-9CF6-654A-AC99-535C069CC15E}" srcOrd="0" destOrd="0" presId="urn:microsoft.com/office/officeart/2005/8/layout/pyramid1"/>
    <dgm:cxn modelId="{09BF91F3-8190-2548-BA9C-6F452C630391}" type="presOf" srcId="{444D24C7-C688-BE47-BB29-CEBD9DAD88B3}" destId="{BD19F559-BC5A-524C-8D4C-67070BC50CB6}" srcOrd="0" destOrd="0" presId="urn:microsoft.com/office/officeart/2005/8/layout/pyramid1"/>
    <dgm:cxn modelId="{3FA37AE2-8948-FE45-9087-D637498DC579}" type="presParOf" srcId="{6E86BDE6-3CA9-DF4D-84AA-F5CFAF62E9BF}" destId="{D9FB89F2-1DC4-F14F-9AC3-091FE288F9EB}" srcOrd="0" destOrd="0" presId="urn:microsoft.com/office/officeart/2005/8/layout/pyramid1"/>
    <dgm:cxn modelId="{32B294BD-A716-F14F-A90E-9FA2ACEA54A7}" type="presParOf" srcId="{D9FB89F2-1DC4-F14F-9AC3-091FE288F9EB}" destId="{B35574AA-9CF6-654A-AC99-535C069CC15E}" srcOrd="0" destOrd="0" presId="urn:microsoft.com/office/officeart/2005/8/layout/pyramid1"/>
    <dgm:cxn modelId="{91096991-57BA-E946-86C9-14B61CAF6500}" type="presParOf" srcId="{D9FB89F2-1DC4-F14F-9AC3-091FE288F9EB}" destId="{BC766662-02E7-7045-A612-05FD67F9BB03}" srcOrd="1" destOrd="0" presId="urn:microsoft.com/office/officeart/2005/8/layout/pyramid1"/>
    <dgm:cxn modelId="{16CA80BA-833E-0041-B83D-938AC24D382C}" type="presParOf" srcId="{6E86BDE6-3CA9-DF4D-84AA-F5CFAF62E9BF}" destId="{B9127F20-A286-AE43-8ABA-4A1B1DE841AF}" srcOrd="1" destOrd="0" presId="urn:microsoft.com/office/officeart/2005/8/layout/pyramid1"/>
    <dgm:cxn modelId="{32B3B65F-4A29-094A-A82A-A44507676D93}" type="presParOf" srcId="{B9127F20-A286-AE43-8ABA-4A1B1DE841AF}" destId="{BD19F559-BC5A-524C-8D4C-67070BC50CB6}" srcOrd="0" destOrd="0" presId="urn:microsoft.com/office/officeart/2005/8/layout/pyramid1"/>
    <dgm:cxn modelId="{57C8E2E8-5078-754B-B26A-5D4DACE81141}" type="presParOf" srcId="{B9127F20-A286-AE43-8ABA-4A1B1DE841AF}" destId="{B25322BC-0E5D-C147-B5A1-1CD6AD103C5F}" srcOrd="1" destOrd="0" presId="urn:microsoft.com/office/officeart/2005/8/layout/pyramid1"/>
    <dgm:cxn modelId="{F578D787-FC7C-0A44-9BB9-029A9485B391}" type="presParOf" srcId="{6E86BDE6-3CA9-DF4D-84AA-F5CFAF62E9BF}" destId="{44DA6376-3BA6-9A4F-B267-851EF8E4D803}" srcOrd="2" destOrd="0" presId="urn:microsoft.com/office/officeart/2005/8/layout/pyramid1"/>
    <dgm:cxn modelId="{F1945684-9EB1-E64C-A99E-CEB04C75F7FE}" type="presParOf" srcId="{44DA6376-3BA6-9A4F-B267-851EF8E4D803}" destId="{97505F39-D828-4F4F-BEE9-1072DCE16E9B}" srcOrd="0" destOrd="0" presId="urn:microsoft.com/office/officeart/2005/8/layout/pyramid1"/>
    <dgm:cxn modelId="{2ECC399E-7C8B-FC45-9B6B-28599D046B41}" type="presParOf" srcId="{44DA6376-3BA6-9A4F-B267-851EF8E4D803}" destId="{1C902DF4-EE41-C741-BEE1-FE89662C3C99}" srcOrd="1" destOrd="0" presId="urn:microsoft.com/office/officeart/2005/8/layout/pyramid1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5DF09B-9CD1-EA43-A4D4-94B9FD6F7A02}" type="doc">
      <dgm:prSet loTypeId="urn:microsoft.com/office/officeart/2005/8/layout/pyramid1" loCatId="" qsTypeId="urn:microsoft.com/office/officeart/2005/8/quickstyle/3d1" qsCatId="3D" csTypeId="urn:microsoft.com/office/officeart/2005/8/colors/colorful1" csCatId="colorful" phldr="1"/>
      <dgm:spPr/>
    </dgm:pt>
    <dgm:pt modelId="{444D24C7-C688-BE47-BB29-CEBD9DAD88B3}">
      <dgm:prSet phldrT="[Text]"/>
      <dgm:spPr/>
      <dgm:t>
        <a:bodyPr/>
        <a:lstStyle/>
        <a:p>
          <a:endParaRPr lang="en-GB" dirty="0"/>
        </a:p>
      </dgm:t>
    </dgm:pt>
    <dgm:pt modelId="{6FCABDC8-A311-D64D-8AD3-A6A46B1732EE}" type="parTrans" cxnId="{A1FC8475-41E7-5948-8A15-954CE9037C0C}">
      <dgm:prSet/>
      <dgm:spPr/>
      <dgm:t>
        <a:bodyPr/>
        <a:lstStyle/>
        <a:p>
          <a:endParaRPr lang="en-GB"/>
        </a:p>
      </dgm:t>
    </dgm:pt>
    <dgm:pt modelId="{EA398D38-1443-9F44-B63D-620B6C7BD6F8}" type="sibTrans" cxnId="{A1FC8475-41E7-5948-8A15-954CE9037C0C}">
      <dgm:prSet/>
      <dgm:spPr/>
      <dgm:t>
        <a:bodyPr/>
        <a:lstStyle/>
        <a:p>
          <a:endParaRPr lang="en-GB"/>
        </a:p>
      </dgm:t>
    </dgm:pt>
    <dgm:pt modelId="{10386CAA-1C5D-C541-BD08-622A50C9D501}">
      <dgm:prSet phldrT="[Text]"/>
      <dgm:spPr/>
      <dgm:t>
        <a:bodyPr/>
        <a:lstStyle/>
        <a:p>
          <a:endParaRPr lang="en-GB" dirty="0"/>
        </a:p>
      </dgm:t>
    </dgm:pt>
    <dgm:pt modelId="{3AA3F8E5-7E71-7F4E-84C6-9777DBBCF2FB}" type="parTrans" cxnId="{BCF92980-20F6-5944-8A96-231069BA3799}">
      <dgm:prSet/>
      <dgm:spPr/>
      <dgm:t>
        <a:bodyPr/>
        <a:lstStyle/>
        <a:p>
          <a:endParaRPr lang="en-GB"/>
        </a:p>
      </dgm:t>
    </dgm:pt>
    <dgm:pt modelId="{6A11D78E-AB65-E948-A000-CE5625A64CED}" type="sibTrans" cxnId="{BCF92980-20F6-5944-8A96-231069BA3799}">
      <dgm:prSet/>
      <dgm:spPr/>
      <dgm:t>
        <a:bodyPr/>
        <a:lstStyle/>
        <a:p>
          <a:endParaRPr lang="en-GB"/>
        </a:p>
      </dgm:t>
    </dgm:pt>
    <dgm:pt modelId="{A57005AF-8AA8-D646-8FE4-781B36303238}">
      <dgm:prSet phldrT="[Text]"/>
      <dgm:spPr/>
      <dgm:t>
        <a:bodyPr/>
        <a:lstStyle/>
        <a:p>
          <a:r>
            <a:rPr lang="en-GB" dirty="0"/>
            <a:t> </a:t>
          </a:r>
        </a:p>
      </dgm:t>
    </dgm:pt>
    <dgm:pt modelId="{B4D29F56-1DF4-BB42-B95B-1569A83179E5}" type="sibTrans" cxnId="{51EA3197-C396-EA41-A5B4-66D9551AFDD0}">
      <dgm:prSet/>
      <dgm:spPr/>
      <dgm:t>
        <a:bodyPr/>
        <a:lstStyle/>
        <a:p>
          <a:endParaRPr lang="en-GB"/>
        </a:p>
      </dgm:t>
    </dgm:pt>
    <dgm:pt modelId="{5499A64A-AD4E-284B-A45E-BE5888005C7C}" type="parTrans" cxnId="{51EA3197-C396-EA41-A5B4-66D9551AFDD0}">
      <dgm:prSet/>
      <dgm:spPr/>
      <dgm:t>
        <a:bodyPr/>
        <a:lstStyle/>
        <a:p>
          <a:endParaRPr lang="en-GB"/>
        </a:p>
      </dgm:t>
    </dgm:pt>
    <dgm:pt modelId="{6E86BDE6-3CA9-DF4D-84AA-F5CFAF62E9BF}" type="pres">
      <dgm:prSet presAssocID="{A85DF09B-9CD1-EA43-A4D4-94B9FD6F7A02}" presName="Name0" presStyleCnt="0">
        <dgm:presLayoutVars>
          <dgm:dir/>
          <dgm:animLvl val="lvl"/>
          <dgm:resizeHandles val="exact"/>
        </dgm:presLayoutVars>
      </dgm:prSet>
      <dgm:spPr/>
    </dgm:pt>
    <dgm:pt modelId="{D9FB89F2-1DC4-F14F-9AC3-091FE288F9EB}" type="pres">
      <dgm:prSet presAssocID="{A57005AF-8AA8-D646-8FE4-781B36303238}" presName="Name8" presStyleCnt="0"/>
      <dgm:spPr/>
    </dgm:pt>
    <dgm:pt modelId="{B35574AA-9CF6-654A-AC99-535C069CC15E}" type="pres">
      <dgm:prSet presAssocID="{A57005AF-8AA8-D646-8FE4-781B36303238}" presName="level" presStyleLbl="node1" presStyleIdx="0" presStyleCnt="3" custLinFactNeighborX="-189" custLinFactNeighborY="6">
        <dgm:presLayoutVars>
          <dgm:chMax val="1"/>
          <dgm:bulletEnabled val="1"/>
        </dgm:presLayoutVars>
      </dgm:prSet>
      <dgm:spPr/>
    </dgm:pt>
    <dgm:pt modelId="{BC766662-02E7-7045-A612-05FD67F9BB03}" type="pres">
      <dgm:prSet presAssocID="{A57005AF-8AA8-D646-8FE4-781B3630323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9127F20-A286-AE43-8ABA-4A1B1DE841AF}" type="pres">
      <dgm:prSet presAssocID="{444D24C7-C688-BE47-BB29-CEBD9DAD88B3}" presName="Name8" presStyleCnt="0"/>
      <dgm:spPr/>
    </dgm:pt>
    <dgm:pt modelId="{BD19F559-BC5A-524C-8D4C-67070BC50CB6}" type="pres">
      <dgm:prSet presAssocID="{444D24C7-C688-BE47-BB29-CEBD9DAD88B3}" presName="level" presStyleLbl="node1" presStyleIdx="1" presStyleCnt="3">
        <dgm:presLayoutVars>
          <dgm:chMax val="1"/>
          <dgm:bulletEnabled val="1"/>
        </dgm:presLayoutVars>
      </dgm:prSet>
      <dgm:spPr/>
    </dgm:pt>
    <dgm:pt modelId="{B25322BC-0E5D-C147-B5A1-1CD6AD103C5F}" type="pres">
      <dgm:prSet presAssocID="{444D24C7-C688-BE47-BB29-CEBD9DAD88B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4DA6376-3BA6-9A4F-B267-851EF8E4D803}" type="pres">
      <dgm:prSet presAssocID="{10386CAA-1C5D-C541-BD08-622A50C9D501}" presName="Name8" presStyleCnt="0"/>
      <dgm:spPr/>
    </dgm:pt>
    <dgm:pt modelId="{97505F39-D828-4F4F-BEE9-1072DCE16E9B}" type="pres">
      <dgm:prSet presAssocID="{10386CAA-1C5D-C541-BD08-622A50C9D501}" presName="level" presStyleLbl="node1" presStyleIdx="2" presStyleCnt="3">
        <dgm:presLayoutVars>
          <dgm:chMax val="1"/>
          <dgm:bulletEnabled val="1"/>
        </dgm:presLayoutVars>
      </dgm:prSet>
      <dgm:spPr/>
    </dgm:pt>
    <dgm:pt modelId="{1C902DF4-EE41-C741-BEE1-FE89662C3C99}" type="pres">
      <dgm:prSet presAssocID="{10386CAA-1C5D-C541-BD08-622A50C9D501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A2ACC804-3FB5-6A4B-A894-D631B5A81A1B}" type="presOf" srcId="{A57005AF-8AA8-D646-8FE4-781B36303238}" destId="{BC766662-02E7-7045-A612-05FD67F9BB03}" srcOrd="1" destOrd="0" presId="urn:microsoft.com/office/officeart/2005/8/layout/pyramid1"/>
    <dgm:cxn modelId="{6590A60C-5370-0847-B901-ACBC1542B13F}" type="presOf" srcId="{A85DF09B-9CD1-EA43-A4D4-94B9FD6F7A02}" destId="{6E86BDE6-3CA9-DF4D-84AA-F5CFAF62E9BF}" srcOrd="0" destOrd="0" presId="urn:microsoft.com/office/officeart/2005/8/layout/pyramid1"/>
    <dgm:cxn modelId="{D9DA6C55-AEB3-F449-84BD-25D9A596065C}" type="presOf" srcId="{10386CAA-1C5D-C541-BD08-622A50C9D501}" destId="{97505F39-D828-4F4F-BEE9-1072DCE16E9B}" srcOrd="0" destOrd="0" presId="urn:microsoft.com/office/officeart/2005/8/layout/pyramid1"/>
    <dgm:cxn modelId="{A1FC8475-41E7-5948-8A15-954CE9037C0C}" srcId="{A85DF09B-9CD1-EA43-A4D4-94B9FD6F7A02}" destId="{444D24C7-C688-BE47-BB29-CEBD9DAD88B3}" srcOrd="1" destOrd="0" parTransId="{6FCABDC8-A311-D64D-8AD3-A6A46B1732EE}" sibTransId="{EA398D38-1443-9F44-B63D-620B6C7BD6F8}"/>
    <dgm:cxn modelId="{BCF92980-20F6-5944-8A96-231069BA3799}" srcId="{A85DF09B-9CD1-EA43-A4D4-94B9FD6F7A02}" destId="{10386CAA-1C5D-C541-BD08-622A50C9D501}" srcOrd="2" destOrd="0" parTransId="{3AA3F8E5-7E71-7F4E-84C6-9777DBBCF2FB}" sibTransId="{6A11D78E-AB65-E948-A000-CE5625A64CED}"/>
    <dgm:cxn modelId="{51EA3197-C396-EA41-A5B4-66D9551AFDD0}" srcId="{A85DF09B-9CD1-EA43-A4D4-94B9FD6F7A02}" destId="{A57005AF-8AA8-D646-8FE4-781B36303238}" srcOrd="0" destOrd="0" parTransId="{5499A64A-AD4E-284B-A45E-BE5888005C7C}" sibTransId="{B4D29F56-1DF4-BB42-B95B-1569A83179E5}"/>
    <dgm:cxn modelId="{CCABA697-DCAD-D143-AE08-32E220DFC4BF}" type="presOf" srcId="{10386CAA-1C5D-C541-BD08-622A50C9D501}" destId="{1C902DF4-EE41-C741-BEE1-FE89662C3C99}" srcOrd="1" destOrd="0" presId="urn:microsoft.com/office/officeart/2005/8/layout/pyramid1"/>
    <dgm:cxn modelId="{2AC11E9E-033A-B049-84A1-780F59FFC322}" type="presOf" srcId="{444D24C7-C688-BE47-BB29-CEBD9DAD88B3}" destId="{B25322BC-0E5D-C147-B5A1-1CD6AD103C5F}" srcOrd="1" destOrd="0" presId="urn:microsoft.com/office/officeart/2005/8/layout/pyramid1"/>
    <dgm:cxn modelId="{0BE689AD-0844-5141-8B9F-A95747CD2EA8}" type="presOf" srcId="{A57005AF-8AA8-D646-8FE4-781B36303238}" destId="{B35574AA-9CF6-654A-AC99-535C069CC15E}" srcOrd="0" destOrd="0" presId="urn:microsoft.com/office/officeart/2005/8/layout/pyramid1"/>
    <dgm:cxn modelId="{09BF91F3-8190-2548-BA9C-6F452C630391}" type="presOf" srcId="{444D24C7-C688-BE47-BB29-CEBD9DAD88B3}" destId="{BD19F559-BC5A-524C-8D4C-67070BC50CB6}" srcOrd="0" destOrd="0" presId="urn:microsoft.com/office/officeart/2005/8/layout/pyramid1"/>
    <dgm:cxn modelId="{3FA37AE2-8948-FE45-9087-D637498DC579}" type="presParOf" srcId="{6E86BDE6-3CA9-DF4D-84AA-F5CFAF62E9BF}" destId="{D9FB89F2-1DC4-F14F-9AC3-091FE288F9EB}" srcOrd="0" destOrd="0" presId="urn:microsoft.com/office/officeart/2005/8/layout/pyramid1"/>
    <dgm:cxn modelId="{32B294BD-A716-F14F-A90E-9FA2ACEA54A7}" type="presParOf" srcId="{D9FB89F2-1DC4-F14F-9AC3-091FE288F9EB}" destId="{B35574AA-9CF6-654A-AC99-535C069CC15E}" srcOrd="0" destOrd="0" presId="urn:microsoft.com/office/officeart/2005/8/layout/pyramid1"/>
    <dgm:cxn modelId="{91096991-57BA-E946-86C9-14B61CAF6500}" type="presParOf" srcId="{D9FB89F2-1DC4-F14F-9AC3-091FE288F9EB}" destId="{BC766662-02E7-7045-A612-05FD67F9BB03}" srcOrd="1" destOrd="0" presId="urn:microsoft.com/office/officeart/2005/8/layout/pyramid1"/>
    <dgm:cxn modelId="{16CA80BA-833E-0041-B83D-938AC24D382C}" type="presParOf" srcId="{6E86BDE6-3CA9-DF4D-84AA-F5CFAF62E9BF}" destId="{B9127F20-A286-AE43-8ABA-4A1B1DE841AF}" srcOrd="1" destOrd="0" presId="urn:microsoft.com/office/officeart/2005/8/layout/pyramid1"/>
    <dgm:cxn modelId="{32B3B65F-4A29-094A-A82A-A44507676D93}" type="presParOf" srcId="{B9127F20-A286-AE43-8ABA-4A1B1DE841AF}" destId="{BD19F559-BC5A-524C-8D4C-67070BC50CB6}" srcOrd="0" destOrd="0" presId="urn:microsoft.com/office/officeart/2005/8/layout/pyramid1"/>
    <dgm:cxn modelId="{57C8E2E8-5078-754B-B26A-5D4DACE81141}" type="presParOf" srcId="{B9127F20-A286-AE43-8ABA-4A1B1DE841AF}" destId="{B25322BC-0E5D-C147-B5A1-1CD6AD103C5F}" srcOrd="1" destOrd="0" presId="urn:microsoft.com/office/officeart/2005/8/layout/pyramid1"/>
    <dgm:cxn modelId="{F578D787-FC7C-0A44-9BB9-029A9485B391}" type="presParOf" srcId="{6E86BDE6-3CA9-DF4D-84AA-F5CFAF62E9BF}" destId="{44DA6376-3BA6-9A4F-B267-851EF8E4D803}" srcOrd="2" destOrd="0" presId="urn:microsoft.com/office/officeart/2005/8/layout/pyramid1"/>
    <dgm:cxn modelId="{F1945684-9EB1-E64C-A99E-CEB04C75F7FE}" type="presParOf" srcId="{44DA6376-3BA6-9A4F-B267-851EF8E4D803}" destId="{97505F39-D828-4F4F-BEE9-1072DCE16E9B}" srcOrd="0" destOrd="0" presId="urn:microsoft.com/office/officeart/2005/8/layout/pyramid1"/>
    <dgm:cxn modelId="{2ECC399E-7C8B-FC45-9B6B-28599D046B41}" type="presParOf" srcId="{44DA6376-3BA6-9A4F-B267-851EF8E4D803}" destId="{1C902DF4-EE41-C741-BEE1-FE89662C3C99}" srcOrd="1" destOrd="0" presId="urn:microsoft.com/office/officeart/2005/8/layout/pyramid1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5574AA-9CF6-654A-AC99-535C069CC15E}">
      <dsp:nvSpPr>
        <dsp:cNvPr id="0" name=""/>
        <dsp:cNvSpPr/>
      </dsp:nvSpPr>
      <dsp:spPr>
        <a:xfrm>
          <a:off x="2963057" y="128"/>
          <a:ext cx="2968668" cy="2142791"/>
        </a:xfrm>
        <a:prstGeom prst="trapezoid">
          <a:avLst>
            <a:gd name="adj" fmla="val 69271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/>
            <a:t> </a:t>
          </a:r>
        </a:p>
      </dsp:txBody>
      <dsp:txXfrm>
        <a:off x="2963057" y="128"/>
        <a:ext cx="2968668" cy="2142791"/>
      </dsp:txXfrm>
    </dsp:sp>
    <dsp:sp modelId="{BD19F559-BC5A-524C-8D4C-67070BC50CB6}">
      <dsp:nvSpPr>
        <dsp:cNvPr id="0" name=""/>
        <dsp:cNvSpPr/>
      </dsp:nvSpPr>
      <dsp:spPr>
        <a:xfrm>
          <a:off x="1484334" y="2142791"/>
          <a:ext cx="5937337" cy="2142791"/>
        </a:xfrm>
        <a:prstGeom prst="trapezoid">
          <a:avLst>
            <a:gd name="adj" fmla="val 69271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 dirty="0"/>
        </a:p>
      </dsp:txBody>
      <dsp:txXfrm>
        <a:off x="2523368" y="2142791"/>
        <a:ext cx="3859269" cy="2142791"/>
      </dsp:txXfrm>
    </dsp:sp>
    <dsp:sp modelId="{97505F39-D828-4F4F-BEE9-1072DCE16E9B}">
      <dsp:nvSpPr>
        <dsp:cNvPr id="0" name=""/>
        <dsp:cNvSpPr/>
      </dsp:nvSpPr>
      <dsp:spPr>
        <a:xfrm>
          <a:off x="0" y="4285582"/>
          <a:ext cx="8906006" cy="2142791"/>
        </a:xfrm>
        <a:prstGeom prst="trapezoid">
          <a:avLst>
            <a:gd name="adj" fmla="val 69271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 dirty="0"/>
        </a:p>
      </dsp:txBody>
      <dsp:txXfrm>
        <a:off x="1558551" y="4285582"/>
        <a:ext cx="5788903" cy="21427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5574AA-9CF6-654A-AC99-535C069CC15E}">
      <dsp:nvSpPr>
        <dsp:cNvPr id="0" name=""/>
        <dsp:cNvSpPr/>
      </dsp:nvSpPr>
      <dsp:spPr>
        <a:xfrm>
          <a:off x="2963057" y="128"/>
          <a:ext cx="2968668" cy="2142791"/>
        </a:xfrm>
        <a:prstGeom prst="trapezoid">
          <a:avLst>
            <a:gd name="adj" fmla="val 69271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/>
            <a:t> </a:t>
          </a:r>
        </a:p>
      </dsp:txBody>
      <dsp:txXfrm>
        <a:off x="2963057" y="128"/>
        <a:ext cx="2968668" cy="2142791"/>
      </dsp:txXfrm>
    </dsp:sp>
    <dsp:sp modelId="{BD19F559-BC5A-524C-8D4C-67070BC50CB6}">
      <dsp:nvSpPr>
        <dsp:cNvPr id="0" name=""/>
        <dsp:cNvSpPr/>
      </dsp:nvSpPr>
      <dsp:spPr>
        <a:xfrm>
          <a:off x="1484334" y="2142791"/>
          <a:ext cx="5937337" cy="2142791"/>
        </a:xfrm>
        <a:prstGeom prst="trapezoid">
          <a:avLst>
            <a:gd name="adj" fmla="val 69271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 dirty="0"/>
        </a:p>
      </dsp:txBody>
      <dsp:txXfrm>
        <a:off x="2523368" y="2142791"/>
        <a:ext cx="3859269" cy="2142791"/>
      </dsp:txXfrm>
    </dsp:sp>
    <dsp:sp modelId="{97505F39-D828-4F4F-BEE9-1072DCE16E9B}">
      <dsp:nvSpPr>
        <dsp:cNvPr id="0" name=""/>
        <dsp:cNvSpPr/>
      </dsp:nvSpPr>
      <dsp:spPr>
        <a:xfrm>
          <a:off x="0" y="4285582"/>
          <a:ext cx="8906006" cy="2142791"/>
        </a:xfrm>
        <a:prstGeom prst="trapezoid">
          <a:avLst>
            <a:gd name="adj" fmla="val 69271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 dirty="0"/>
        </a:p>
      </dsp:txBody>
      <dsp:txXfrm>
        <a:off x="1558551" y="4285582"/>
        <a:ext cx="5788903" cy="21427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4D870-FC8D-0A4D-83AC-766D0D35C81E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53DB74-D155-194B-8C73-D7E746D879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1050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53DB74-D155-194B-8C73-D7E746D879A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1259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53DB74-D155-194B-8C73-D7E746D879A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131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2BED2-CD5F-DD45-A673-11CDDF4CE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92A951-634E-9144-B575-7334FB6D5A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F4B43-CB33-124F-980B-6CE0BA666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FA092-68C3-FB41-8807-389695ED9D4A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9CEE82-1FBB-9F4B-95E2-8DFD4F885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74A79-0B8E-6446-9B19-1BF3304A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BBA2D-7ABB-124B-8DA5-97DF315F9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000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838A8-73CE-6441-9D29-613EB8EA0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8962A2-C117-6144-8863-BAD85B64A9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3DF18-6CC2-D448-80A4-8E1D5B6AB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FA092-68C3-FB41-8807-389695ED9D4A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504462-5689-4540-B97C-6DEE4CBBA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FED30-C2F7-804A-ABB4-9D75C9A0C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BBA2D-7ABB-124B-8DA5-97DF315F9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288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B48297-A78F-0E43-96FF-0AFE81DD00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955EC9-524E-304D-B68B-B4920847A9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50200-8C8E-3045-B9C8-D821E8434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FA092-68C3-FB41-8807-389695ED9D4A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C6E585-F0D8-F147-85A6-80653B48A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CBDEB-5944-D446-B7ED-227E81616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BBA2D-7ABB-124B-8DA5-97DF315F9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171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9EC65-D045-5B45-9D28-97E476924B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0C3CC-7BE2-0B42-9F57-8715DB4BC2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9412AA-9D1E-D840-8083-A73503D55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A4086-5B42-8F42-8D85-12C11ACF0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385A9-E174-3446-B780-1CD2537B2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322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2B541-3209-7644-8FBF-6DC9A8279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A6314-7062-F948-97EC-0F09872E2A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73481-1925-7044-AA66-484426618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3FEF9-B0C5-3046-AAC3-453D937F0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44B7C-B2F4-3147-9A1F-89D6B38C1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2202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1A252-1558-634B-9B69-DEB21594F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140946-EC4C-9B41-BB19-56B97EACB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51B82B-EC9C-034F-A6D6-B4C2FC52A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980F1-A760-B944-AA2A-993C1F9AF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A8544-BD81-0F49-89D6-7A086EFF7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1577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0925-6131-9643-8B51-D4F423EF9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0BE7C-3071-BB45-BBE9-7C963DA350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EDBF17-C356-924E-BAF4-75EFE3D757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BC2BC5-7E07-724A-8645-B6C5C208D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DAFDDF-15BC-7443-ADBB-564EEE9A9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6117C-01C0-9C48-B866-5215D95FA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788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E6504-DF04-5945-97FE-11E529BFE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04807A-59F3-C242-9E64-3897B3BAF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6F9145-C06F-9041-8B09-07E3A064AE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F0D453-8F84-C34D-9710-A599CD6D53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A3AAF3-4E45-7C4C-8971-0007576BA6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563A20-6E70-8947-A2C4-FC0167C8A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EC9B11-52A4-F149-87D1-30320B275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774E80-2840-354D-8B88-22859E913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8823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A4E14-1AC9-134E-A07B-6639ACBB5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0C254E-9C50-1E41-A9F9-35D6DC302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0C6FBC-26AE-3D40-B25C-2449E94D8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7CB2B3-AA67-2744-A46F-FE68EF4F7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309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23988D-7ED3-3D48-AC32-364A07244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4C7A9A-6528-5B45-BB07-1E461E067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C42ACB-9BA0-534E-917A-435821AA8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0499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C081E-7344-E340-B474-13F36A628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9690D-1A10-3145-9AD0-D96091921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E5E461-0BDF-2C46-9E48-7D4F423CCA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8A940E-1F97-D347-8023-3DB939BDE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E90843-F1FC-AD40-AB2B-1762CEDB9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94E6E-09C5-5F40-9DC5-43C1E9088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5834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501C2-6E71-1B4E-AAF3-8EC020696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A33AB-EB80-D44F-A4CF-7A10E9AA5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A1487-9690-194A-9466-7F9B5903C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FA092-68C3-FB41-8807-389695ED9D4A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63B5E-2EAF-A745-AEE2-BDA67F470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09589-531D-5341-A039-9627E229B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BBA2D-7ABB-124B-8DA5-97DF315F9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9101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98B13-737C-DA41-8024-27FFC2BF1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D01935-638C-B743-AE22-6FB78C8C66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175500-CBB8-694F-A462-087520B7D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A3B777-686A-A743-B1F5-ADA40B3B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66A42C-AE70-B346-8EDD-8C699BEAB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8E6D98-ACB2-3044-AB39-9B7AF96EB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0930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29B1D-FA08-6041-88D8-5F5C1BA99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6E3A3A-633B-ED40-AE09-9A14585207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67FE6-4087-9A48-AFF7-9D84CCA86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501AF-52F4-7646-A4BB-DA42D973B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A3E9A-CA39-2544-BB92-436202F46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298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3539F3-5BA4-5744-ADC1-72A2F0E22F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A66A6F-8598-2C46-94E5-386C189CDA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5A8B9-D2F9-9844-BDDA-FD774D47B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795D-0D20-4C49-BE12-FDA5D63249BF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F8ECF-1A20-1A4B-9B20-870382E77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C2803-0D3C-E641-8140-770EC1AF9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342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2A59A-B690-714A-BAC3-E5CC619A5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CFEE5C-8ED8-A245-9761-DB3C77740B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9398B-5710-734F-BBEA-B67A179D9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FA092-68C3-FB41-8807-389695ED9D4A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E5169-209F-5348-B32A-C0B0D4E5B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69C938-7DD8-204C-9785-CACEC423C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BBA2D-7ABB-124B-8DA5-97DF315F9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689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631E8-9ECB-454E-9947-21FB612D2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10926-7D17-C746-A8A2-E10789291C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4534C2-3E6E-5B4A-8E92-28A85D699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F3D4C1-56C3-0442-9337-08AB2693E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FA092-68C3-FB41-8807-389695ED9D4A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F7708D-2BEC-BA4E-81E3-5AB46DD07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C3790-BB73-474D-8CBE-BD095433F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BBA2D-7ABB-124B-8DA5-97DF315F9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848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7A3A0-E6EC-484E-AC29-E0C559437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377A14-86F7-6441-BA3B-A2C023F35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9D4D4E-E5B1-5A4C-A455-F980840526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EA9F0D-0697-A04A-80A7-15B235C60E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7520BE-06BF-D149-BF74-9D8F558F03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6C0023-D430-3947-B721-4F2264B0D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FA092-68C3-FB41-8807-389695ED9D4A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09AE47-C7AB-8D40-AE3A-07019B958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9CF539-80E5-1C45-BAAC-1F3C823B0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BBA2D-7ABB-124B-8DA5-97DF315F9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977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1280A-A521-4940-B575-4498CF271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5C99B6-5D1F-5945-BE27-744968916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FA092-68C3-FB41-8807-389695ED9D4A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CB17CB-26CB-9A44-BD52-4846CA867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D4C40D-C316-5544-95F7-D9FEA1513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BBA2D-7ABB-124B-8DA5-97DF315F9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486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656867-124F-CA44-ACF0-5CEE1AE06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FA092-68C3-FB41-8807-389695ED9D4A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28D308-1F0A-A047-ABA8-9F3CF604C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FE1C4B-8231-744F-87FD-12D2A5A62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BBA2D-7ABB-124B-8DA5-97DF315F9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562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FC7DE-BF82-9C48-A006-5F9706F8C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9E16E-1B81-024A-9D7B-90FB01DA6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290275-F282-054C-A025-69A6861170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26AA27-16FA-A047-BC88-C82E55277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FA092-68C3-FB41-8807-389695ED9D4A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EF046C-2BA5-D148-9CA8-7D9FB1410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8928F3-4276-D347-AC3A-9F9750D75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BBA2D-7ABB-124B-8DA5-97DF315F9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879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C549D-E84C-C345-95A2-A88AA4B8A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A8F121-E8AD-4A4B-88E7-EAC84DF1A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A7E45C-1531-D24C-B1A2-DBE023DF23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7B2424-6D2F-D648-8178-33EB260FA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FA092-68C3-FB41-8807-389695ED9D4A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905547-FA47-0D45-98CB-E749771F2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A8986D-F07E-9347-87E8-F3071CA8E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BBA2D-7ABB-124B-8DA5-97DF315F9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537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9E6F7F-AF42-384A-BDAA-10E49BA77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67A71D-53B3-6742-A8DD-48255A570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FB94B-CA7E-6E47-B25F-1ABE733296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FA092-68C3-FB41-8807-389695ED9D4A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F91185-F11D-C54E-A8E2-D932916C32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D8F09-E65A-BE46-9727-5056B974B0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BBA2D-7ABB-124B-8DA5-97DF315F9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1931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59DEAC-F451-5947-A8FB-D0EB8B94D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232217-0394-FE4E-B0E4-DDC0CE1FA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EDA50-A67A-1F47-9849-9E0AC4EB0E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8795D-0D20-4C49-BE12-FDA5D63249BF}" type="datetimeFigureOut">
              <a:rPr lang="en-GB" smtClean="0"/>
              <a:t>12/01/2022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6BB5C-36E5-F441-B4D0-460E504B0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06EEB-6D19-6343-8A6E-BA76258BDD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872B3-DE42-2C4A-ADA7-5B2379D7EC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6540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s0EQJ4bacE?feature=oembed" TargetMode="External"/><Relationship Id="rId5" Type="http://schemas.openxmlformats.org/officeDocument/2006/relationships/hyperlink" Target="https://www.youtube.com/watch?v=vs0EQJ4bacE" TargetMode="Externa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5kJFIKER1k8?feature=oembed" TargetMode="External"/><Relationship Id="rId4" Type="http://schemas.openxmlformats.org/officeDocument/2006/relationships/hyperlink" Target="https://www.youtube.com/watch?v=5kJFIKER1k8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-8HHY_ge_g?feature=oembed" TargetMode="External"/><Relationship Id="rId4" Type="http://schemas.openxmlformats.org/officeDocument/2006/relationships/hyperlink" Target="https://www.youtube.com/watch?v=z-8HHY_ge_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27D26-5A98-614E-8045-35B33A551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/>
          </a:bodyPr>
          <a:lstStyle/>
          <a:p>
            <a:pPr algn="l"/>
            <a:r>
              <a:rPr lang="en-GB" sz="4000" b="1" dirty="0"/>
              <a:t>What are the consequences of Israel’s annexation of East Jerusalem for Palestinians?</a:t>
            </a:r>
            <a:endParaRPr lang="en-GB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926E04-E97D-AE41-B8F8-2DB0BF606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>
            <a:normAutofit/>
          </a:bodyPr>
          <a:lstStyle/>
          <a:p>
            <a:pPr algn="l"/>
            <a:r>
              <a:rPr lang="en-GB" sz="3400" dirty="0"/>
              <a:t>Lesson 17</a:t>
            </a:r>
          </a:p>
        </p:txBody>
      </p:sp>
      <p:sp>
        <p:nvSpPr>
          <p:cNvPr id="76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Jerusalem&amp;#39;s Sheikh Jarrah: The land dispute in the eye of a storm - BBC News">
            <a:extLst>
              <a:ext uri="{FF2B5EF4-FFF2-40B4-BE49-F238E27FC236}">
                <a16:creationId xmlns:a16="http://schemas.microsoft.com/office/drawing/2014/main" id="{BD849BAF-54A7-5A44-A2AA-641F2685D3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2" r="24637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161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C0AFDF-FE49-3C4F-9B19-49C13AEC057E}"/>
              </a:ext>
            </a:extLst>
          </p:cNvPr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1200" cap="none" spc="0" normalizeH="0" baseline="0" noProof="0" dirty="0">
              <a:ln w="12700">
                <a:solidFill>
                  <a:srgbClr val="AD84C6"/>
                </a:solidFill>
                <a:prstDash val="solid"/>
              </a:ln>
              <a:pattFill prst="pct50">
                <a:fgClr>
                  <a:srgbClr val="AD84C6"/>
                </a:fgClr>
                <a:bgClr>
                  <a:srgbClr val="AD84C6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AD84C6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2C0E54-C035-8240-A22E-F2AF68FB74B3}"/>
              </a:ext>
            </a:extLst>
          </p:cNvPr>
          <p:cNvSpPr/>
          <p:nvPr/>
        </p:nvSpPr>
        <p:spPr>
          <a:xfrm>
            <a:off x="-319660" y="53008"/>
            <a:ext cx="6296791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#SaveSheikhJarrah</a:t>
            </a:r>
          </a:p>
        </p:txBody>
      </p:sp>
      <p:pic>
        <p:nvPicPr>
          <p:cNvPr id="8" name="Online Media 7" descr="Palestinians vow to save Sheikh Jarrah neighbourhood">
            <a:hlinkClick r:id="" action="ppaction://media"/>
            <a:extLst>
              <a:ext uri="{FF2B5EF4-FFF2-40B4-BE49-F238E27FC236}">
                <a16:creationId xmlns:a16="http://schemas.microsoft.com/office/drawing/2014/main" id="{25578FB8-F5D4-374E-A7A4-31A2F954497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469185" y="1080808"/>
            <a:ext cx="9677968" cy="5468052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64AB568-FC84-FD41-BB76-16E3A8336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27" y="1014548"/>
            <a:ext cx="2413801" cy="46149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200" dirty="0"/>
              <a:t>Sheikh Jarrah is a neighbourhood in East Jerusalem</a:t>
            </a:r>
          </a:p>
          <a:p>
            <a:pPr marL="0" indent="0">
              <a:buNone/>
            </a:pPr>
            <a:endParaRPr lang="en-GB" sz="900" dirty="0"/>
          </a:p>
          <a:p>
            <a:pPr marL="0" indent="0">
              <a:buNone/>
            </a:pPr>
            <a:r>
              <a:rPr lang="en-GB" sz="22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 May 2021, </a:t>
            </a:r>
            <a:r>
              <a:rPr lang="en-GB" sz="2200" dirty="0"/>
              <a:t>Palestinian families here faced evictions from their homes to make way for </a:t>
            </a:r>
            <a:r>
              <a:rPr lang="en-GB" sz="2200" dirty="0">
                <a:solidFill>
                  <a:srgbClr val="C00000"/>
                </a:solidFill>
              </a:rPr>
              <a:t>illegal Israeli settlers</a:t>
            </a:r>
          </a:p>
          <a:p>
            <a:pPr marL="0" indent="0">
              <a:buNone/>
            </a:pPr>
            <a:endParaRPr lang="en-GB" sz="900" dirty="0"/>
          </a:p>
          <a:p>
            <a:pPr marL="0" indent="0">
              <a:buNone/>
            </a:pPr>
            <a:r>
              <a:rPr lang="en-GB" sz="2200" dirty="0">
                <a:solidFill>
                  <a:schemeClr val="accent2"/>
                </a:solidFill>
              </a:rPr>
              <a:t>#SaveSheikhJarrah </a:t>
            </a:r>
            <a:r>
              <a:rPr lang="en-GB" sz="2200" dirty="0"/>
              <a:t>started</a:t>
            </a:r>
            <a:r>
              <a:rPr lang="en-GB" sz="2200" dirty="0">
                <a:solidFill>
                  <a:schemeClr val="accent2"/>
                </a:solidFill>
              </a:rPr>
              <a:t> </a:t>
            </a:r>
            <a:r>
              <a:rPr lang="en-GB" sz="2200" dirty="0"/>
              <a:t>trending on social media. It soon made </a:t>
            </a:r>
            <a:r>
              <a:rPr lang="en-GB" sz="2200" b="1" i="1" dirty="0"/>
              <a:t>international headlines</a:t>
            </a:r>
          </a:p>
          <a:p>
            <a:endParaRPr lang="en-GB"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C59CF1-3E68-5542-AB7A-9D0BF4ED7570}"/>
              </a:ext>
            </a:extLst>
          </p:cNvPr>
          <p:cNvSpPr txBox="1"/>
          <p:nvPr/>
        </p:nvSpPr>
        <p:spPr>
          <a:xfrm>
            <a:off x="7396651" y="737980"/>
            <a:ext cx="5376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https://www.youtube.com/watch?v=vs0EQJ4bacE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41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aza: UN warns of full-scale war between Israel and Palestinians">
            <a:extLst>
              <a:ext uri="{FF2B5EF4-FFF2-40B4-BE49-F238E27FC236}">
                <a16:creationId xmlns:a16="http://schemas.microsoft.com/office/drawing/2014/main" id="{2514119F-E108-9948-9110-BA6E259A18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1" r="909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8" name="Rectangle 70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E58425-3F2A-6D4C-A179-7049C157F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04" y="878445"/>
            <a:ext cx="6755236" cy="830997"/>
          </a:xfrm>
        </p:spPr>
        <p:txBody>
          <a:bodyPr>
            <a:normAutofit/>
          </a:bodyPr>
          <a:lstStyle/>
          <a:p>
            <a:r>
              <a:rPr lang="en-GB" sz="4000" b="1" dirty="0"/>
              <a:t>2021 Israel-Palestine Crisis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4E370-A4CC-EB43-9CE0-57A1E9BD7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330" y="1709442"/>
            <a:ext cx="6755944" cy="4508477"/>
          </a:xfrm>
        </p:spPr>
        <p:txBody>
          <a:bodyPr>
            <a:normAutofit/>
          </a:bodyPr>
          <a:lstStyle/>
          <a:p>
            <a:r>
              <a:rPr lang="en-GB" sz="2400" dirty="0"/>
              <a:t>The events in </a:t>
            </a:r>
            <a:r>
              <a:rPr lang="en-GB" sz="2400" dirty="0">
                <a:solidFill>
                  <a:schemeClr val="accent2"/>
                </a:solidFill>
              </a:rPr>
              <a:t>Sheikh Jarrah </a:t>
            </a:r>
            <a:r>
              <a:rPr lang="en-GB" sz="2400" dirty="0"/>
              <a:t>in East Jerusalem triggered the “2021 Israel-Palestine Crisis”</a:t>
            </a:r>
          </a:p>
          <a:p>
            <a:r>
              <a:rPr lang="en-GB" sz="2400" dirty="0"/>
              <a:t>6</a:t>
            </a:r>
            <a:r>
              <a:rPr lang="en-GB" sz="2400" baseline="30000" dirty="0"/>
              <a:t>th</a:t>
            </a:r>
            <a:r>
              <a:rPr lang="en-GB" sz="2400" dirty="0"/>
              <a:t>-21</a:t>
            </a:r>
            <a:r>
              <a:rPr lang="en-GB" sz="2400" baseline="30000" dirty="0"/>
              <a:t>st</a:t>
            </a:r>
            <a:r>
              <a:rPr lang="en-GB" sz="2400" dirty="0"/>
              <a:t> May 2021</a:t>
            </a:r>
          </a:p>
          <a:p>
            <a:r>
              <a:rPr lang="en-GB" sz="2400" dirty="0"/>
              <a:t>Over 250 Palestinians were killed, </a:t>
            </a:r>
            <a:r>
              <a:rPr lang="en-GB" sz="2400" i="1" dirty="0"/>
              <a:t>half of them civilians</a:t>
            </a:r>
          </a:p>
          <a:p>
            <a:r>
              <a:rPr lang="en-GB" sz="2400" dirty="0"/>
              <a:t>In Gaza, Israel bombed civilians and has been accused of </a:t>
            </a:r>
            <a:r>
              <a:rPr lang="en-GB" sz="2400" i="1" dirty="0"/>
              <a:t>war crimes </a:t>
            </a:r>
            <a:r>
              <a:rPr lang="en-GB" sz="2400" dirty="0"/>
              <a:t>for its actions </a:t>
            </a:r>
          </a:p>
          <a:p>
            <a:r>
              <a:rPr lang="en-GB" sz="2400" dirty="0"/>
              <a:t>This shows that what happens in East Jerusalem is important. It impacts all of Palestine and Israel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94853E-127E-1447-9D78-76C70E3D4832}"/>
              </a:ext>
            </a:extLst>
          </p:cNvPr>
          <p:cNvSpPr/>
          <p:nvPr/>
        </p:nvSpPr>
        <p:spPr>
          <a:xfrm>
            <a:off x="6611227" y="6147829"/>
            <a:ext cx="6296791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#SaveSheikhJarrah</a:t>
            </a:r>
          </a:p>
        </p:txBody>
      </p:sp>
    </p:spTree>
    <p:extLst>
      <p:ext uri="{BB962C8B-B14F-4D97-AF65-F5344CB8AC3E}">
        <p14:creationId xmlns:p14="http://schemas.microsoft.com/office/powerpoint/2010/main" val="2743616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BD75C8-0656-2644-8AA0-6E16E3797BF0}"/>
              </a:ext>
            </a:extLst>
          </p:cNvPr>
          <p:cNvSpPr/>
          <p:nvPr/>
        </p:nvSpPr>
        <p:spPr>
          <a:xfrm>
            <a:off x="370771" y="492395"/>
            <a:ext cx="3621566" cy="5583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Israeli attacks on Gaza in May 2021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b="1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i="1" dirty="0">
                <a:latin typeface="+mj-lt"/>
                <a:ea typeface="+mj-ea"/>
                <a:cs typeface="+mj-cs"/>
              </a:rPr>
              <a:t>Watch the video</a:t>
            </a:r>
            <a:endParaRPr lang="en-US" sz="4000" b="1" i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nline Media 4" descr="Israel-Gaza: Strike collapses building during live BBC report - BBC News">
            <a:hlinkClick r:id="" action="ppaction://media"/>
            <a:extLst>
              <a:ext uri="{FF2B5EF4-FFF2-40B4-BE49-F238E27FC236}">
                <a16:creationId xmlns:a16="http://schemas.microsoft.com/office/drawing/2014/main" id="{423F2C40-3952-C64F-ACD6-1A2DAD7E37E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560351" y="1112445"/>
            <a:ext cx="7294156" cy="41211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D50C0CA-758C-7D48-BAA3-2F3043644876}"/>
              </a:ext>
            </a:extLst>
          </p:cNvPr>
          <p:cNvSpPr/>
          <p:nvPr/>
        </p:nvSpPr>
        <p:spPr>
          <a:xfrm>
            <a:off x="5022561" y="5246169"/>
            <a:ext cx="6894576" cy="14284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dirty="0">
                <a:hlinkClick r:id="rId4"/>
              </a:rPr>
              <a:t>https://www.youtube.com/watch?v=5kJFIKER1k8</a:t>
            </a:r>
            <a:r>
              <a:rPr lang="en-US" sz="2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355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08F704-DFD8-BF4B-A86B-5CC0C5F3C583}"/>
              </a:ext>
            </a:extLst>
          </p:cNvPr>
          <p:cNvSpPr/>
          <p:nvPr/>
        </p:nvSpPr>
        <p:spPr>
          <a:xfrm>
            <a:off x="379018" y="1291174"/>
            <a:ext cx="11544822" cy="3367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2400" dirty="0">
                <a:latin typeface="Comic Sans MS" panose="030F0902030302020204" pitchFamily="66" charset="0"/>
              </a:rPr>
              <a:t>A war crime is the breaking of one of the laws of war. The laws of war were introduced after the atrocities of World War Two (</a:t>
            </a:r>
            <a:r>
              <a:rPr lang="en-GB" sz="2400" dirty="0" err="1">
                <a:latin typeface="Comic Sans MS" panose="030F0902030302020204" pitchFamily="66" charset="0"/>
              </a:rPr>
              <a:t>eg.</a:t>
            </a:r>
            <a:r>
              <a:rPr lang="en-GB" sz="2400" dirty="0">
                <a:latin typeface="Comic Sans MS" panose="030F0902030302020204" pitchFamily="66" charset="0"/>
              </a:rPr>
              <a:t> the Holocaust).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GB" sz="2400" dirty="0">
              <a:latin typeface="Comic Sans MS" panose="030F0902030302020204" pitchFamily="66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2400" dirty="0">
                <a:latin typeface="Comic Sans MS" panose="030F0902030302020204" pitchFamily="66" charset="0"/>
              </a:rPr>
              <a:t>War crimes include the deliberate and unprovoked destruction of communities, devastation beyond military necessity and the ill-treatment, torture or murder of civilians living under occupation. </a:t>
            </a:r>
          </a:p>
          <a:p>
            <a:r>
              <a:rPr lang="en-GB" sz="2400" dirty="0">
                <a:latin typeface="Comic Sans MS" panose="030F0902030302020204" pitchFamily="66" charset="0"/>
              </a:rPr>
              <a:t> </a:t>
            </a:r>
          </a:p>
          <a:p>
            <a:r>
              <a:rPr lang="en-GB" sz="2400" dirty="0">
                <a:latin typeface="Comic Sans MS" panose="030F0902030302020204" pitchFamily="66" charset="0"/>
              </a:rPr>
              <a:t>War crimes are among the gravest crimes in international law. They are so serious that there is no time limit for when someone can be punished for committing them.</a:t>
            </a:r>
          </a:p>
          <a:p>
            <a:endParaRPr lang="en-GB" sz="20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18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0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7" name="Rectangle 21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Isosceles Triangle 22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7D4BDB63-B78B-B446-92FF-2C1A67E3C711}"/>
              </a:ext>
            </a:extLst>
          </p:cNvPr>
          <p:cNvSpPr/>
          <p:nvPr/>
        </p:nvSpPr>
        <p:spPr>
          <a:xfrm>
            <a:off x="100875" y="152503"/>
            <a:ext cx="1154482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17b. Read the information and answer the questions below in groups: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1C2612A-3742-CE4A-B0AE-62A2E823A4AB}"/>
              </a:ext>
            </a:extLst>
          </p:cNvPr>
          <p:cNvSpPr/>
          <p:nvPr/>
        </p:nvSpPr>
        <p:spPr>
          <a:xfrm>
            <a:off x="670705" y="4834605"/>
            <a:ext cx="11317844" cy="1720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AutoNum type="arabicPeriod"/>
            </a:pPr>
            <a:r>
              <a:rPr lang="en-US" sz="28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has Israel been accused of war crimes for its attacks on Gaza in May 2021?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Have you come across any other examples of war crimes in Palestine-Israel?</a:t>
            </a:r>
          </a:p>
        </p:txBody>
      </p:sp>
    </p:spTree>
    <p:extLst>
      <p:ext uri="{BB962C8B-B14F-4D97-AF65-F5344CB8AC3E}">
        <p14:creationId xmlns:p14="http://schemas.microsoft.com/office/powerpoint/2010/main" val="1242787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A8803CC-5198-624D-8F29-0C79FF799444}"/>
              </a:ext>
            </a:extLst>
          </p:cNvPr>
          <p:cNvSpPr txBox="1"/>
          <p:nvPr/>
        </p:nvSpPr>
        <p:spPr>
          <a:xfrm>
            <a:off x="175364" y="3610511"/>
            <a:ext cx="5799551" cy="76107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0000" rtlCol="0">
            <a:noAutofit/>
          </a:bodyPr>
          <a:lstStyle/>
          <a:p>
            <a:r>
              <a:rPr lang="en-GB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17c. Using this information, how would you feel if you were Palestinian and lived in East Jerusalem? </a:t>
            </a:r>
          </a:p>
          <a:p>
            <a:endParaRPr lang="en-GB" sz="20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0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loud Callout 13">
            <a:extLst>
              <a:ext uri="{FF2B5EF4-FFF2-40B4-BE49-F238E27FC236}">
                <a16:creationId xmlns:a16="http://schemas.microsoft.com/office/drawing/2014/main" id="{DA83D483-C83A-814D-8D5A-48C6B1EA3FF3}"/>
              </a:ext>
            </a:extLst>
          </p:cNvPr>
          <p:cNvSpPr/>
          <p:nvPr/>
        </p:nvSpPr>
        <p:spPr>
          <a:xfrm>
            <a:off x="588722" y="4435836"/>
            <a:ext cx="4972833" cy="1603332"/>
          </a:xfrm>
          <a:prstGeom prst="cloudCallout">
            <a:avLst>
              <a:gd name="adj1" fmla="val -54599"/>
              <a:gd name="adj2" fmla="val 84792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1066D1-43D5-304E-A4B5-0C5E8FC041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48" t="5272" r="-1" b="5501"/>
          <a:stretch/>
        </p:blipFill>
        <p:spPr>
          <a:xfrm>
            <a:off x="16933" y="0"/>
            <a:ext cx="5799551" cy="33954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717FED8-A6CA-E742-8128-3893A2A768FE}"/>
              </a:ext>
            </a:extLst>
          </p:cNvPr>
          <p:cNvSpPr/>
          <p:nvPr/>
        </p:nvSpPr>
        <p:spPr>
          <a:xfrm>
            <a:off x="1761068" y="6177337"/>
            <a:ext cx="426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Extension question: what </a:t>
            </a:r>
            <a:r>
              <a:rPr lang="en-GB" u="sng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word</a:t>
            </a:r>
            <a:r>
              <a:rPr lang="en-GB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would you choose to sum up how you feel?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A46E7A-9C56-2F4B-8F7B-2CD7ADDDAD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12" b="6770"/>
          <a:stretch/>
        </p:blipFill>
        <p:spPr>
          <a:xfrm>
            <a:off x="5706533" y="-22314"/>
            <a:ext cx="6485467" cy="34623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850EDF-A134-8443-A7BB-5C5DD00295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38" b="4692"/>
          <a:stretch/>
        </p:blipFill>
        <p:spPr>
          <a:xfrm>
            <a:off x="6081935" y="3440015"/>
            <a:ext cx="6114552" cy="345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84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EF2A95-10FC-B94D-93AA-95A326631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9" y="1895919"/>
            <a:ext cx="9144000" cy="327459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GB" sz="6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would you feel if you were Palestinian and lived in East Jerusalem? </a:t>
            </a:r>
            <a:br>
              <a:rPr lang="en-GB" sz="60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5600" b="1" kern="1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5600" kern="1200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9285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CBD3D-8718-B94D-8284-28E9CA3D0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930" y="2766218"/>
            <a:ext cx="2377380" cy="1325563"/>
          </a:xfrm>
        </p:spPr>
        <p:txBody>
          <a:bodyPr>
            <a:noAutofit/>
          </a:bodyPr>
          <a:lstStyle/>
          <a:p>
            <a:r>
              <a:rPr lang="en-GB" sz="2400" b="1" dirty="0">
                <a:solidFill>
                  <a:schemeClr val="accent1"/>
                </a:solidFill>
              </a:rPr>
              <a:t>Mohammad, Abdullah, Adam and their grandfather describe what it was like when Israeli authorities demolished their family home in East Jerusalem with just ten minutes' notice</a:t>
            </a:r>
          </a:p>
        </p:txBody>
      </p:sp>
      <p:pic>
        <p:nvPicPr>
          <p:cNvPr id="4" name="Online Media 3" descr="Israeli authorities demolish home in East Jerusalem, leaving Palestinian children homeless">
            <a:hlinkClick r:id="" action="ppaction://media"/>
            <a:extLst>
              <a:ext uri="{FF2B5EF4-FFF2-40B4-BE49-F238E27FC236}">
                <a16:creationId xmlns:a16="http://schemas.microsoft.com/office/drawing/2014/main" id="{FDBCB7AC-CEC5-D641-8FD3-F43D69BAEF0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877775" y="847822"/>
            <a:ext cx="9136295" cy="51623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19E5375-2ECA-AE4B-AEAC-0542F453164C}"/>
              </a:ext>
            </a:extLst>
          </p:cNvPr>
          <p:cNvSpPr/>
          <p:nvPr/>
        </p:nvSpPr>
        <p:spPr>
          <a:xfrm>
            <a:off x="7235936" y="6047756"/>
            <a:ext cx="4956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https://www.youtube.com/watch?v=z-8HHY_ge_g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840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B0B09F-0025-CA47-B457-FDB025F89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Today’s key question:</a:t>
            </a:r>
            <a:br>
              <a:rPr lang="en-GB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the </a:t>
            </a:r>
            <a:r>
              <a:rPr lang="en-GB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consequences</a:t>
            </a:r>
            <a:r>
              <a:rPr lang="en-GB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Israel’s annexation of East Jerusalem for Palestinians?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A65B9E5-0C0B-004A-ACD1-A07B2C36F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0509" y="1810810"/>
            <a:ext cx="6335517" cy="433462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3200" dirty="0">
                <a:solidFill>
                  <a:srgbClr val="FE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main consequences: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dirty="0">
                <a:solidFill>
                  <a:srgbClr val="FE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Evictions and home demolitions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dirty="0">
                <a:solidFill>
                  <a:srgbClr val="FEC10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Restricted movement </a:t>
            </a:r>
          </a:p>
        </p:txBody>
      </p:sp>
    </p:spTree>
    <p:extLst>
      <p:ext uri="{BB962C8B-B14F-4D97-AF65-F5344CB8AC3E}">
        <p14:creationId xmlns:p14="http://schemas.microsoft.com/office/powerpoint/2010/main" val="1875037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C9AC-B5FE-124A-BF61-01556FC39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69" y="467722"/>
            <a:ext cx="2774688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solidFill>
                  <a:srgbClr val="FEC106"/>
                </a:solidFill>
              </a:rPr>
              <a:t>Restricted movement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D8CEC5CB-9832-9348-B9E2-22D51B12F5E3}"/>
              </a:ext>
            </a:extLst>
          </p:cNvPr>
          <p:cNvSpPr/>
          <p:nvPr/>
        </p:nvSpPr>
        <p:spPr>
          <a:xfrm>
            <a:off x="630270" y="2613363"/>
            <a:ext cx="5248580" cy="4000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lvl="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100" dirty="0"/>
              <a:t>What was the </a:t>
            </a:r>
            <a:r>
              <a:rPr lang="en-US" sz="2100" dirty="0">
                <a:solidFill>
                  <a:srgbClr val="00B050"/>
                </a:solidFill>
              </a:rPr>
              <a:t>Second Intifada</a:t>
            </a:r>
            <a:r>
              <a:rPr lang="en-US" sz="2100" dirty="0"/>
              <a:t>?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100" dirty="0"/>
              <a:t>During the Second Intifada (2000-2005), Israel built a </a:t>
            </a:r>
            <a:r>
              <a:rPr lang="en-US" sz="2100" b="1" dirty="0">
                <a:solidFill>
                  <a:srgbClr val="FEC106"/>
                </a:solidFill>
              </a:rPr>
              <a:t>Separation Wall</a:t>
            </a:r>
            <a:r>
              <a:rPr lang="en-US" sz="2100" dirty="0">
                <a:solidFill>
                  <a:srgbClr val="FEC106"/>
                </a:solidFill>
              </a:rPr>
              <a:t> </a:t>
            </a:r>
            <a:r>
              <a:rPr lang="en-US" sz="2100" dirty="0"/>
              <a:t>along its border with the occupied West Bank</a:t>
            </a:r>
          </a:p>
          <a:p>
            <a:pPr marL="285750" lvl="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100" dirty="0"/>
              <a:t>Israel started building the wall for security reasons, but has since been criticised for using the wall to take more Palestinian land</a:t>
            </a:r>
          </a:p>
          <a:p>
            <a:pPr marL="285750" lvl="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100" dirty="0"/>
              <a:t>The wall is 6-8 metres high and when finally completed it will be over 700km in length</a:t>
            </a:r>
          </a:p>
          <a:p>
            <a:pPr marL="285750" lvl="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100" b="1" dirty="0"/>
              <a:t>The Wall severely impacts the freedom of movement of Palestinians</a:t>
            </a:r>
            <a:endParaRPr lang="en-US" sz="2100" dirty="0"/>
          </a:p>
        </p:txBody>
      </p:sp>
      <p:pic>
        <p:nvPicPr>
          <p:cNvPr id="1026" name="Picture 2" descr="The Wall - Stop The Wall">
            <a:extLst>
              <a:ext uri="{FF2B5EF4-FFF2-40B4-BE49-F238E27FC236}">
                <a16:creationId xmlns:a16="http://schemas.microsoft.com/office/drawing/2014/main" id="{7D2320B1-F885-7F45-BAE1-016F4D0E74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4" r="30599" b="-1"/>
          <a:stretch/>
        </p:blipFill>
        <p:spPr bwMode="auto"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Second Intifada - Makan">
            <a:extLst>
              <a:ext uri="{FF2B5EF4-FFF2-40B4-BE49-F238E27FC236}">
                <a16:creationId xmlns:a16="http://schemas.microsoft.com/office/drawing/2014/main" id="{5E538388-260B-BA45-B097-6A8D65FBC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763" y="519225"/>
            <a:ext cx="2231218" cy="1394511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 descr="Building Brick Wall outline">
            <a:extLst>
              <a:ext uri="{FF2B5EF4-FFF2-40B4-BE49-F238E27FC236}">
                <a16:creationId xmlns:a16="http://schemas.microsoft.com/office/drawing/2014/main" id="{2152E49F-EE6E-9B41-898E-7FFADBCE6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80665" y="5469467"/>
            <a:ext cx="1388533" cy="138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6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  <p:bldP spid="5" grpId="1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C7E75A-3BCA-6549-84C7-C41FEAD6E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717" y="205613"/>
            <a:ext cx="5558916" cy="1325563"/>
          </a:xfrm>
        </p:spPr>
        <p:txBody>
          <a:bodyPr>
            <a:normAutofit/>
          </a:bodyPr>
          <a:lstStyle/>
          <a:p>
            <a:r>
              <a:rPr lang="en-GB" sz="3600" b="1" dirty="0"/>
              <a:t>The consequences of the Wall for Palestinians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1276B3-49DB-EB4C-88AB-6F75E55EFBD6}"/>
              </a:ext>
            </a:extLst>
          </p:cNvPr>
          <p:cNvSpPr txBox="1"/>
          <p:nvPr/>
        </p:nvSpPr>
        <p:spPr>
          <a:xfrm>
            <a:off x="6851738" y="98934"/>
            <a:ext cx="308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Can you remember why it was called the </a:t>
            </a:r>
            <a:r>
              <a:rPr lang="en-GB" i="1" dirty="0">
                <a:solidFill>
                  <a:srgbClr val="00B050"/>
                </a:solidFill>
              </a:rPr>
              <a:t>Green Line</a:t>
            </a:r>
            <a:r>
              <a:rPr lang="en-GB" i="1" dirty="0"/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44E7B1-DA29-8E45-8D25-6662DAF941AA}"/>
              </a:ext>
            </a:extLst>
          </p:cNvPr>
          <p:cNvSpPr txBox="1"/>
          <p:nvPr/>
        </p:nvSpPr>
        <p:spPr>
          <a:xfrm>
            <a:off x="6851738" y="677570"/>
            <a:ext cx="2945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Because </a:t>
            </a:r>
            <a:r>
              <a:rPr lang="en-US" dirty="0">
                <a:solidFill>
                  <a:srgbClr val="00B050"/>
                </a:solidFill>
              </a:rPr>
              <a:t>green</a:t>
            </a:r>
            <a:r>
              <a:rPr lang="en-US" dirty="0"/>
              <a:t> was the </a:t>
            </a:r>
            <a:r>
              <a:rPr lang="en-US" dirty="0" err="1"/>
              <a:t>colour</a:t>
            </a:r>
            <a:r>
              <a:rPr lang="en-US" dirty="0"/>
              <a:t> of the ink that the line was drawn in on the maps</a:t>
            </a:r>
          </a:p>
        </p:txBody>
      </p:sp>
      <p:pic>
        <p:nvPicPr>
          <p:cNvPr id="1026" name="Picture 2" descr="In Pictures: Israel&amp;#39;s illegal separation wall still divides | Gallery | Al  Jazeera">
            <a:extLst>
              <a:ext uri="{FF2B5EF4-FFF2-40B4-BE49-F238E27FC236}">
                <a16:creationId xmlns:a16="http://schemas.microsoft.com/office/drawing/2014/main" id="{F51AFC20-58E3-8E46-895B-8ED238186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13753"/>
            <a:ext cx="7394221" cy="492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phic 8" descr="Signature with solid fill">
            <a:extLst>
              <a:ext uri="{FF2B5EF4-FFF2-40B4-BE49-F238E27FC236}">
                <a16:creationId xmlns:a16="http://schemas.microsoft.com/office/drawing/2014/main" id="{913014A4-7F96-B745-AF69-8BFC9A4F42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7934" y="637667"/>
            <a:ext cx="1076830" cy="1001470"/>
          </a:xfrm>
          <a:prstGeom prst="rect">
            <a:avLst/>
          </a:prstGeom>
        </p:spPr>
      </p:pic>
      <p:pic>
        <p:nvPicPr>
          <p:cNvPr id="6" name="Picture 2" descr="BBC News | In Depth | World | Israel and the Palestinians">
            <a:extLst>
              <a:ext uri="{FF2B5EF4-FFF2-40B4-BE49-F238E27FC236}">
                <a16:creationId xmlns:a16="http://schemas.microsoft.com/office/drawing/2014/main" id="{BAEB2C48-262E-A746-9653-F33912ABA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519" y="110589"/>
            <a:ext cx="2254685" cy="225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6C5F4-9B1B-CE45-B850-7598071B6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75" y="2106145"/>
            <a:ext cx="4473293" cy="4747480"/>
          </a:xfrm>
        </p:spPr>
        <p:txBody>
          <a:bodyPr>
            <a:noAutofit/>
          </a:bodyPr>
          <a:lstStyle/>
          <a:p>
            <a:r>
              <a:rPr lang="en-GB" sz="2000" dirty="0"/>
              <a:t>The Wall has </a:t>
            </a:r>
            <a:r>
              <a:rPr lang="en-GB" sz="2000" b="1" dirty="0"/>
              <a:t>severely damaged </a:t>
            </a:r>
            <a:r>
              <a:rPr lang="en-GB" sz="2000" dirty="0"/>
              <a:t>Palestinian agriculture, towns and villages</a:t>
            </a:r>
          </a:p>
          <a:p>
            <a:r>
              <a:rPr lang="en-GB" sz="2000" b="1" dirty="0"/>
              <a:t>225</a:t>
            </a:r>
            <a:r>
              <a:rPr lang="en-GB" sz="2000" dirty="0"/>
              <a:t> water sources have been taken from the Palestinians by the route of the Wall</a:t>
            </a:r>
          </a:p>
          <a:p>
            <a:r>
              <a:rPr lang="en-GB" sz="2000" dirty="0"/>
              <a:t>The Wall is meant to run along the Green Line of 1949, but at times it penetrates up to </a:t>
            </a:r>
            <a:r>
              <a:rPr lang="en-GB" sz="2000" b="1" dirty="0"/>
              <a:t>16km</a:t>
            </a:r>
            <a:r>
              <a:rPr lang="en-GB" sz="2000" dirty="0"/>
              <a:t> into Palestinian land</a:t>
            </a:r>
          </a:p>
          <a:p>
            <a:pPr lvl="0"/>
            <a:r>
              <a:rPr lang="en-GB" sz="2000" dirty="0"/>
              <a:t>Around </a:t>
            </a:r>
            <a:r>
              <a:rPr lang="en-GB" sz="2000" b="1" dirty="0"/>
              <a:t>300,000</a:t>
            </a:r>
            <a:r>
              <a:rPr lang="en-GB" sz="2000" dirty="0"/>
              <a:t> Palestinians have been cut off from their communities by the Wall. They are trapped between the Wall and the Green Line</a:t>
            </a:r>
          </a:p>
        </p:txBody>
      </p:sp>
    </p:spTree>
    <p:extLst>
      <p:ext uri="{BB962C8B-B14F-4D97-AF65-F5344CB8AC3E}">
        <p14:creationId xmlns:p14="http://schemas.microsoft.com/office/powerpoint/2010/main" val="55194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DE8FA8-6C8C-5D49-91DB-71DB6D9A4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633" y="66261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GB" sz="5400" b="1" dirty="0"/>
              <a:t>Learning objectives</a:t>
            </a:r>
          </a:p>
        </p:txBody>
      </p:sp>
      <p:sp>
        <p:nvSpPr>
          <p:cNvPr id="28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8C2D9-3916-5C4F-9A21-CE524C8E6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393049"/>
            <a:ext cx="6829204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dirty="0"/>
              <a:t>By the end of this lesson, you should be able to: </a:t>
            </a:r>
          </a:p>
          <a:p>
            <a:r>
              <a:rPr lang="en-GB" dirty="0"/>
              <a:t>Describe Israel’s annexation of East Jerusalem</a:t>
            </a:r>
          </a:p>
          <a:p>
            <a:r>
              <a:rPr lang="en-GB" dirty="0"/>
              <a:t>Describe what the Separation Wall is</a:t>
            </a:r>
          </a:p>
          <a:p>
            <a:r>
              <a:rPr lang="en-GB" dirty="0"/>
              <a:t>Explain the consequences of both of these for Palestinians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2" descr="What is happening in occupied East Jerusalem&amp;#39;s Sheikh Jarrah? | Occupied East  Jerusalem News | Al Jazeera">
            <a:extLst>
              <a:ext uri="{FF2B5EF4-FFF2-40B4-BE49-F238E27FC236}">
                <a16:creationId xmlns:a16="http://schemas.microsoft.com/office/drawing/2014/main" id="{F16BF77A-5682-4544-BC09-AB691BFD01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2" r="25779" b="3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423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C7E75A-3BCA-6549-84C7-C41FEAD6E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41" y="817267"/>
            <a:ext cx="3600860" cy="2106168"/>
          </a:xfrm>
        </p:spPr>
        <p:txBody>
          <a:bodyPr>
            <a:noAutofit/>
          </a:bodyPr>
          <a:lstStyle/>
          <a:p>
            <a:pPr lvl="0" algn="ctr"/>
            <a:r>
              <a:rPr lang="en-GB" sz="4000" dirty="0"/>
              <a:t>The Wall in </a:t>
            </a:r>
            <a:r>
              <a:rPr lang="en-GB" sz="4000" b="1" dirty="0"/>
              <a:t>East Jerusalem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6C5F4-9B1B-CE45-B850-7598071B6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010" y="950976"/>
            <a:ext cx="6618552" cy="4956048"/>
          </a:xfrm>
        </p:spPr>
        <p:txBody>
          <a:bodyPr anchor="ctr">
            <a:noAutofit/>
          </a:bodyPr>
          <a:lstStyle/>
          <a:p>
            <a:r>
              <a:rPr lang="en-GB" sz="2400" dirty="0"/>
              <a:t>The Wall runs around Israeli settlements and </a:t>
            </a:r>
            <a:r>
              <a:rPr lang="en-GB" sz="2400" b="1" dirty="0"/>
              <a:t>cuts East Jerusalem off from the rest of the occupied West Bank</a:t>
            </a:r>
          </a:p>
          <a:p>
            <a:r>
              <a:rPr lang="en-GB" sz="2400" dirty="0"/>
              <a:t>This means it is almost impossible for Palestinians in East Jerusalem to travel to other parts of occupied Palestine to see family and friends</a:t>
            </a:r>
          </a:p>
          <a:p>
            <a:pPr lvl="0"/>
            <a:r>
              <a:rPr lang="en-GB" sz="2400" dirty="0"/>
              <a:t>The Separation Wall</a:t>
            </a:r>
            <a:r>
              <a:rPr lang="en-GB" sz="2400" b="1" dirty="0"/>
              <a:t> </a:t>
            </a:r>
            <a:r>
              <a:rPr lang="en-GB" sz="2400" dirty="0"/>
              <a:t>has many different names:</a:t>
            </a:r>
          </a:p>
          <a:p>
            <a:pPr lvl="1"/>
            <a:r>
              <a:rPr lang="en-GB" dirty="0"/>
              <a:t>Israelis call it the </a:t>
            </a:r>
            <a:r>
              <a:rPr lang="en-GB" dirty="0">
                <a:solidFill>
                  <a:srgbClr val="C00000"/>
                </a:solidFill>
              </a:rPr>
              <a:t>Security Wall</a:t>
            </a:r>
          </a:p>
          <a:p>
            <a:pPr lvl="1"/>
            <a:r>
              <a:rPr lang="en-GB" dirty="0"/>
              <a:t>Palestinians call it the </a:t>
            </a:r>
            <a:r>
              <a:rPr lang="en-GB" dirty="0">
                <a:solidFill>
                  <a:srgbClr val="00B050"/>
                </a:solidFill>
              </a:rPr>
              <a:t>Separation Wall, Apartheid Wall or Racial Segregation Wall </a:t>
            </a:r>
          </a:p>
          <a:p>
            <a:pPr marL="0" indent="0">
              <a:buNone/>
            </a:pPr>
            <a:endParaRPr lang="en-GB" sz="2400" dirty="0"/>
          </a:p>
        </p:txBody>
      </p:sp>
      <p:pic>
        <p:nvPicPr>
          <p:cNvPr id="1028" name="Picture 4" descr="In Pictures: Israel&amp;#39;s illegal separation wall still divides | Gallery | Al  Jazeera">
            <a:extLst>
              <a:ext uri="{FF2B5EF4-FFF2-40B4-BE49-F238E27FC236}">
                <a16:creationId xmlns:a16="http://schemas.microsoft.com/office/drawing/2014/main" id="{D2BDDF2E-FB5C-7848-AF92-73A522290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45" y="2633832"/>
            <a:ext cx="4073652" cy="271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902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C32DF3D-3F59-481D-A237-77C31AD492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09B2EB-436A-8143-A337-2FB25119C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973" y="643467"/>
            <a:ext cx="3840480" cy="5571066"/>
          </a:xfrm>
        </p:spPr>
        <p:txBody>
          <a:bodyPr anchor="ctr">
            <a:normAutofit/>
          </a:bodyPr>
          <a:lstStyle/>
          <a:p>
            <a:pPr algn="ctr"/>
            <a:r>
              <a:rPr lang="en-GB" sz="4800" dirty="0"/>
              <a:t>The Wall </a:t>
            </a:r>
            <a:br>
              <a:rPr lang="en-GB" sz="4800" dirty="0"/>
            </a:br>
            <a:r>
              <a:rPr lang="en-GB" sz="4800" dirty="0"/>
              <a:t>&amp; international law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2F02326-30C4-4095-988F-932A425AE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39686" y="0"/>
            <a:ext cx="7152315" cy="6858000"/>
          </a:xfrm>
          <a:custGeom>
            <a:avLst/>
            <a:gdLst>
              <a:gd name="connsiteX0" fmla="*/ 17101 w 7152315"/>
              <a:gd name="connsiteY0" fmla="*/ 0 h 6858000"/>
              <a:gd name="connsiteX1" fmla="*/ 7152315 w 7152315"/>
              <a:gd name="connsiteY1" fmla="*/ 0 h 6858000"/>
              <a:gd name="connsiteX2" fmla="*/ 7152315 w 7152315"/>
              <a:gd name="connsiteY2" fmla="*/ 6858000 h 6858000"/>
              <a:gd name="connsiteX3" fmla="*/ 15999 w 7152315"/>
              <a:gd name="connsiteY3" fmla="*/ 6858000 h 6858000"/>
              <a:gd name="connsiteX4" fmla="*/ 9729 w 7152315"/>
              <a:gd name="connsiteY4" fmla="*/ 6734157 h 6858000"/>
              <a:gd name="connsiteX5" fmla="*/ 15819 w 7152315"/>
              <a:gd name="connsiteY5" fmla="*/ 6122264 h 6858000"/>
              <a:gd name="connsiteX6" fmla="*/ 11379 w 7152315"/>
              <a:gd name="connsiteY6" fmla="*/ 5614784 h 6858000"/>
              <a:gd name="connsiteX7" fmla="*/ 20006 w 7152315"/>
              <a:gd name="connsiteY7" fmla="*/ 5204359 h 6858000"/>
              <a:gd name="connsiteX8" fmla="*/ 16962 w 7152315"/>
              <a:gd name="connsiteY8" fmla="*/ 4811696 h 6858000"/>
              <a:gd name="connsiteX9" fmla="*/ 13409 w 7152315"/>
              <a:gd name="connsiteY9" fmla="*/ 4358135 h 6858000"/>
              <a:gd name="connsiteX10" fmla="*/ 12774 w 7152315"/>
              <a:gd name="connsiteY10" fmla="*/ 4038423 h 6858000"/>
              <a:gd name="connsiteX11" fmla="*/ 10110 w 7152315"/>
              <a:gd name="connsiteY11" fmla="*/ 3630663 h 6858000"/>
              <a:gd name="connsiteX12" fmla="*/ 16581 w 7152315"/>
              <a:gd name="connsiteY12" fmla="*/ 3275427 h 6858000"/>
              <a:gd name="connsiteX13" fmla="*/ 27872 w 7152315"/>
              <a:gd name="connsiteY13" fmla="*/ 2871219 h 6858000"/>
              <a:gd name="connsiteX14" fmla="*/ 17596 w 7152315"/>
              <a:gd name="connsiteY14" fmla="*/ 2235600 h 6858000"/>
              <a:gd name="connsiteX15" fmla="*/ 14170 w 7152315"/>
              <a:gd name="connsiteY15" fmla="*/ 1894827 h 6858000"/>
              <a:gd name="connsiteX16" fmla="*/ 11632 w 7152315"/>
              <a:gd name="connsiteY16" fmla="*/ 1603026 h 6858000"/>
              <a:gd name="connsiteX17" fmla="*/ 14551 w 7152315"/>
              <a:gd name="connsiteY17" fmla="*/ 1307799 h 6858000"/>
              <a:gd name="connsiteX18" fmla="*/ 14551 w 7152315"/>
              <a:gd name="connsiteY18" fmla="*/ 887733 h 6858000"/>
              <a:gd name="connsiteX19" fmla="*/ 849 w 7152315"/>
              <a:gd name="connsiteY19" fmla="*/ 349169 h 6858000"/>
              <a:gd name="connsiteX20" fmla="*/ 1404 w 7152315"/>
              <a:gd name="connsiteY20" fmla="*/ 16059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152315" h="6858000">
                <a:moveTo>
                  <a:pt x="17101" y="0"/>
                </a:moveTo>
                <a:lnTo>
                  <a:pt x="7152315" y="0"/>
                </a:lnTo>
                <a:lnTo>
                  <a:pt x="7152315" y="6858000"/>
                </a:lnTo>
                <a:lnTo>
                  <a:pt x="15999" y="6858000"/>
                </a:lnTo>
                <a:lnTo>
                  <a:pt x="9729" y="6734157"/>
                </a:lnTo>
                <a:cubicBezTo>
                  <a:pt x="5924" y="6530150"/>
                  <a:pt x="12521" y="6326271"/>
                  <a:pt x="15819" y="6122264"/>
                </a:cubicBezTo>
                <a:cubicBezTo>
                  <a:pt x="18484" y="5952766"/>
                  <a:pt x="-1689" y="5783013"/>
                  <a:pt x="11379" y="5614784"/>
                </a:cubicBezTo>
                <a:cubicBezTo>
                  <a:pt x="22112" y="5478259"/>
                  <a:pt x="24992" y="5341214"/>
                  <a:pt x="20006" y="5204359"/>
                </a:cubicBezTo>
                <a:cubicBezTo>
                  <a:pt x="14932" y="5073429"/>
                  <a:pt x="13917" y="4942537"/>
                  <a:pt x="16962" y="4811696"/>
                </a:cubicBezTo>
                <a:cubicBezTo>
                  <a:pt x="20640" y="4660467"/>
                  <a:pt x="16962" y="4509238"/>
                  <a:pt x="13409" y="4358135"/>
                </a:cubicBezTo>
                <a:cubicBezTo>
                  <a:pt x="10872" y="4251565"/>
                  <a:pt x="10998" y="4144994"/>
                  <a:pt x="12774" y="4038423"/>
                </a:cubicBezTo>
                <a:cubicBezTo>
                  <a:pt x="15185" y="3902545"/>
                  <a:pt x="19879" y="3766540"/>
                  <a:pt x="10110" y="3630663"/>
                </a:cubicBezTo>
                <a:cubicBezTo>
                  <a:pt x="1178" y="3512306"/>
                  <a:pt x="3347" y="3393378"/>
                  <a:pt x="16581" y="3275427"/>
                </a:cubicBezTo>
                <a:cubicBezTo>
                  <a:pt x="33403" y="3141377"/>
                  <a:pt x="37183" y="3006006"/>
                  <a:pt x="27872" y="2871219"/>
                </a:cubicBezTo>
                <a:cubicBezTo>
                  <a:pt x="11315" y="2659765"/>
                  <a:pt x="7890" y="2447486"/>
                  <a:pt x="17596" y="2235600"/>
                </a:cubicBezTo>
                <a:cubicBezTo>
                  <a:pt x="22797" y="2122038"/>
                  <a:pt x="21655" y="2008261"/>
                  <a:pt x="14170" y="1894827"/>
                </a:cubicBezTo>
                <a:cubicBezTo>
                  <a:pt x="8144" y="1797670"/>
                  <a:pt x="7294" y="1700272"/>
                  <a:pt x="11632" y="1603026"/>
                </a:cubicBezTo>
                <a:cubicBezTo>
                  <a:pt x="15566" y="1504575"/>
                  <a:pt x="17215" y="1406124"/>
                  <a:pt x="14551" y="1307799"/>
                </a:cubicBezTo>
                <a:cubicBezTo>
                  <a:pt x="10872" y="1168242"/>
                  <a:pt x="10110" y="1027798"/>
                  <a:pt x="14551" y="887733"/>
                </a:cubicBezTo>
                <a:cubicBezTo>
                  <a:pt x="20894" y="708085"/>
                  <a:pt x="3132" y="528817"/>
                  <a:pt x="849" y="349169"/>
                </a:cubicBezTo>
                <a:cubicBezTo>
                  <a:pt x="24" y="286241"/>
                  <a:pt x="-769" y="223346"/>
                  <a:pt x="1404" y="1605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594C6-0719-D444-9947-CA8C1A14E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5022" y="756201"/>
            <a:ext cx="6199340" cy="557106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FFFFFF"/>
                </a:solidFill>
              </a:rPr>
              <a:t>In 2004, the International Court of Justice stated that the Separation Wall was </a:t>
            </a:r>
          </a:p>
          <a:p>
            <a:pPr marL="0" indent="0">
              <a:buNone/>
            </a:pPr>
            <a:endParaRPr lang="en-GB" b="1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GB" b="1" u="sng" dirty="0">
                <a:solidFill>
                  <a:srgbClr val="FEC106"/>
                </a:solidFill>
              </a:rPr>
              <a:t>‘contrary to international law’</a:t>
            </a:r>
          </a:p>
          <a:p>
            <a:pPr marL="0" indent="0">
              <a:buNone/>
            </a:pPr>
            <a:endParaRPr lang="en-GB" b="1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rgbClr val="FFFFFF"/>
                </a:solidFill>
              </a:rPr>
              <a:t>and called on Israel to </a:t>
            </a:r>
          </a:p>
          <a:p>
            <a:pPr marL="0" indent="0">
              <a:buNone/>
            </a:pPr>
            <a:endParaRPr lang="en-GB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GB" b="1" u="sng" dirty="0">
                <a:solidFill>
                  <a:srgbClr val="FEC106"/>
                </a:solidFill>
              </a:rPr>
              <a:t>‘cease forthwith the works of construction of the Wall’ </a:t>
            </a:r>
            <a:r>
              <a:rPr lang="en-GB" u="sng" dirty="0">
                <a:solidFill>
                  <a:srgbClr val="FEC106"/>
                </a:solidFill>
              </a:rPr>
              <a:t>and </a:t>
            </a:r>
            <a:r>
              <a:rPr lang="en-GB" b="1" u="sng" dirty="0">
                <a:solidFill>
                  <a:srgbClr val="FEC106"/>
                </a:solidFill>
              </a:rPr>
              <a:t>‘dismantle forthwith the structure therein situated’</a:t>
            </a:r>
          </a:p>
          <a:p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1019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D1DF8A-D8AB-6A46-88CD-A3F2CC5148F5}"/>
              </a:ext>
            </a:extLst>
          </p:cNvPr>
          <p:cNvSpPr txBox="1"/>
          <p:nvPr/>
        </p:nvSpPr>
        <p:spPr>
          <a:xfrm>
            <a:off x="87681" y="3509047"/>
            <a:ext cx="6008319" cy="31410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0000" rtlCol="0">
            <a:noAutofit/>
          </a:bodyPr>
          <a:lstStyle/>
          <a:p>
            <a:r>
              <a:rPr lang="en-GB" sz="1600" b="1" u="sng" dirty="0">
                <a:solidFill>
                  <a:schemeClr val="accent1"/>
                </a:solidFill>
                <a:latin typeface="Century Gothic" panose="020B0502020202020204" pitchFamily="34" charset="0"/>
              </a:rPr>
              <a:t>17d. Restricted movement for Palestinians in East Jerusalem</a:t>
            </a:r>
          </a:p>
          <a:p>
            <a:endParaRPr lang="en-GB" sz="1600" b="1" u="sng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r>
              <a:rPr lang="en-GB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1) What is the Separation Wall?</a:t>
            </a:r>
          </a:p>
          <a:p>
            <a:pPr marL="342900" indent="-342900">
              <a:buFont typeface="+mj-lt"/>
              <a:buAutoNum type="alphaLcPeriod"/>
            </a:pPr>
            <a:endParaRPr lang="en-GB" sz="16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endParaRPr lang="en-GB" sz="16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r>
              <a:rPr lang="en-GB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2) What impact does the Separation Wall have on the freedom of movement of Palestinians in East Jerusalem?</a:t>
            </a:r>
            <a:endParaRPr lang="en-GB" sz="1600" b="1" dirty="0"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38F5B2-8EE6-5F48-BFEB-2580CF45E8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78" b="5278"/>
          <a:stretch/>
        </p:blipFill>
        <p:spPr>
          <a:xfrm>
            <a:off x="6004092" y="3398788"/>
            <a:ext cx="6187908" cy="34592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4FFC49-C196-1945-9FB8-D4F3F1DCF1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78" b="5278"/>
          <a:stretch/>
        </p:blipFill>
        <p:spPr>
          <a:xfrm>
            <a:off x="6217894" y="-1"/>
            <a:ext cx="5974106" cy="33396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DE7621-9DD0-814E-AE9C-452279BF0A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78" b="5556"/>
          <a:stretch/>
        </p:blipFill>
        <p:spPr>
          <a:xfrm>
            <a:off x="-2762" y="-1"/>
            <a:ext cx="6098762" cy="339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090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D021A7-D2F0-D34D-A795-B4F7C9F2F9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34" t="10905" r="33709" b="57752"/>
          <a:stretch/>
        </p:blipFill>
        <p:spPr>
          <a:xfrm>
            <a:off x="2625811" y="2093760"/>
            <a:ext cx="7298966" cy="41495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68B9A7-977A-D04B-A019-F0D838D30CF1}"/>
              </a:ext>
            </a:extLst>
          </p:cNvPr>
          <p:cNvSpPr txBox="1"/>
          <p:nvPr/>
        </p:nvSpPr>
        <p:spPr>
          <a:xfrm>
            <a:off x="277906" y="512122"/>
            <a:ext cx="116361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17e. You will now be assigned either </a:t>
            </a:r>
            <a:r>
              <a:rPr lang="en-GB" sz="2800" b="1" dirty="0">
                <a:solidFill>
                  <a:srgbClr val="A1A957"/>
                </a:solidFill>
              </a:rPr>
              <a:t>Noa</a:t>
            </a:r>
            <a:r>
              <a:rPr lang="en-GB" sz="2800" b="1" dirty="0"/>
              <a:t> or </a:t>
            </a:r>
            <a:r>
              <a:rPr lang="en-GB" sz="2800" b="1" dirty="0" err="1">
                <a:solidFill>
                  <a:srgbClr val="CB6D48"/>
                </a:solidFill>
              </a:rPr>
              <a:t>Zeid</a:t>
            </a:r>
            <a:r>
              <a:rPr lang="en-GB" sz="2800" b="1" dirty="0"/>
              <a:t>.</a:t>
            </a:r>
          </a:p>
          <a:p>
            <a:pPr algn="ctr"/>
            <a:r>
              <a:rPr lang="en-GB" sz="2800" b="1" dirty="0"/>
              <a:t> Pair up with someone who has been assigned a </a:t>
            </a:r>
            <a:r>
              <a:rPr lang="en-GB" sz="2800" b="1" i="1" dirty="0"/>
              <a:t>different name to you.</a:t>
            </a:r>
          </a:p>
          <a:p>
            <a:pPr algn="ctr"/>
            <a:r>
              <a:rPr lang="en-GB" sz="2800" b="1" dirty="0"/>
              <a:t>Use the information on your sheets to help each other fill in the boxes.</a:t>
            </a:r>
            <a:endParaRPr lang="en-GB" sz="2800" b="1" dirty="0">
              <a:solidFill>
                <a:srgbClr val="CB6D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707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D021A7-D2F0-D34D-A795-B4F7C9F2F9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34" t="11626" r="33709" b="37614"/>
          <a:stretch/>
        </p:blipFill>
        <p:spPr>
          <a:xfrm>
            <a:off x="0" y="123372"/>
            <a:ext cx="7298966" cy="67201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C57340-12CD-6543-9D7E-EB9C579063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50" t="62378" r="37314" b="17520"/>
          <a:stretch/>
        </p:blipFill>
        <p:spPr>
          <a:xfrm>
            <a:off x="6663485" y="976084"/>
            <a:ext cx="5239657" cy="24529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33067C-F186-A746-9E85-A7AB40269685}"/>
              </a:ext>
            </a:extLst>
          </p:cNvPr>
          <p:cNvSpPr/>
          <p:nvPr/>
        </p:nvSpPr>
        <p:spPr>
          <a:xfrm>
            <a:off x="896471" y="4446494"/>
            <a:ext cx="2671482" cy="1111624"/>
          </a:xfrm>
          <a:prstGeom prst="rect">
            <a:avLst/>
          </a:prstGeom>
          <a:solidFill>
            <a:schemeClr val="bg1"/>
          </a:solidFill>
          <a:ln>
            <a:solidFill>
              <a:srgbClr val="A1A9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CCDBED-2573-0C43-8E1C-A45CE897BCE1}"/>
              </a:ext>
            </a:extLst>
          </p:cNvPr>
          <p:cNvSpPr/>
          <p:nvPr/>
        </p:nvSpPr>
        <p:spPr>
          <a:xfrm>
            <a:off x="3703123" y="4461484"/>
            <a:ext cx="2671482" cy="1111624"/>
          </a:xfrm>
          <a:prstGeom prst="rect">
            <a:avLst/>
          </a:prstGeom>
          <a:solidFill>
            <a:schemeClr val="bg1"/>
          </a:solidFill>
          <a:ln>
            <a:solidFill>
              <a:srgbClr val="CB6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4C83C1-1EBF-204F-8E24-B8939EBC7895}"/>
              </a:ext>
            </a:extLst>
          </p:cNvPr>
          <p:cNvSpPr/>
          <p:nvPr/>
        </p:nvSpPr>
        <p:spPr>
          <a:xfrm>
            <a:off x="896471" y="5988423"/>
            <a:ext cx="2671482" cy="746205"/>
          </a:xfrm>
          <a:prstGeom prst="rect">
            <a:avLst/>
          </a:prstGeom>
          <a:solidFill>
            <a:schemeClr val="bg1"/>
          </a:solidFill>
          <a:ln>
            <a:solidFill>
              <a:srgbClr val="A1A9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32F065-E5B3-EF4B-B15E-177B215B3660}"/>
              </a:ext>
            </a:extLst>
          </p:cNvPr>
          <p:cNvSpPr/>
          <p:nvPr/>
        </p:nvSpPr>
        <p:spPr>
          <a:xfrm>
            <a:off x="3700184" y="5973909"/>
            <a:ext cx="2671482" cy="746205"/>
          </a:xfrm>
          <a:prstGeom prst="rect">
            <a:avLst/>
          </a:prstGeom>
          <a:solidFill>
            <a:schemeClr val="bg1"/>
          </a:solidFill>
          <a:ln>
            <a:solidFill>
              <a:srgbClr val="CB6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3587AA-FC61-1E4A-B2B4-1AA91F9D5239}"/>
              </a:ext>
            </a:extLst>
          </p:cNvPr>
          <p:cNvSpPr/>
          <p:nvPr/>
        </p:nvSpPr>
        <p:spPr>
          <a:xfrm>
            <a:off x="6822288" y="1423252"/>
            <a:ext cx="2313740" cy="987612"/>
          </a:xfrm>
          <a:prstGeom prst="rect">
            <a:avLst/>
          </a:prstGeom>
          <a:solidFill>
            <a:schemeClr val="bg1"/>
          </a:solidFill>
          <a:ln>
            <a:solidFill>
              <a:srgbClr val="A1A9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251F84-3C9A-5F4E-BAEE-187A19059540}"/>
              </a:ext>
            </a:extLst>
          </p:cNvPr>
          <p:cNvSpPr/>
          <p:nvPr/>
        </p:nvSpPr>
        <p:spPr>
          <a:xfrm>
            <a:off x="9334969" y="1423251"/>
            <a:ext cx="2502720" cy="987613"/>
          </a:xfrm>
          <a:prstGeom prst="rect">
            <a:avLst/>
          </a:prstGeom>
          <a:solidFill>
            <a:schemeClr val="bg1"/>
          </a:solidFill>
          <a:ln>
            <a:solidFill>
              <a:srgbClr val="CB6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F133C8-C550-DF44-9EB5-4B3E67A124D4}"/>
              </a:ext>
            </a:extLst>
          </p:cNvPr>
          <p:cNvSpPr/>
          <p:nvPr/>
        </p:nvSpPr>
        <p:spPr>
          <a:xfrm>
            <a:off x="6822287" y="2661199"/>
            <a:ext cx="2313739" cy="752812"/>
          </a:xfrm>
          <a:prstGeom prst="rect">
            <a:avLst/>
          </a:prstGeom>
          <a:solidFill>
            <a:schemeClr val="bg1"/>
          </a:solidFill>
          <a:ln>
            <a:solidFill>
              <a:srgbClr val="A1A9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C1B9CA-0640-7F4C-9381-7A6A903861A2}"/>
              </a:ext>
            </a:extLst>
          </p:cNvPr>
          <p:cNvSpPr/>
          <p:nvPr/>
        </p:nvSpPr>
        <p:spPr>
          <a:xfrm>
            <a:off x="9319171" y="2648605"/>
            <a:ext cx="2518518" cy="765405"/>
          </a:xfrm>
          <a:prstGeom prst="rect">
            <a:avLst/>
          </a:prstGeom>
          <a:solidFill>
            <a:schemeClr val="bg1"/>
          </a:solidFill>
          <a:ln>
            <a:solidFill>
              <a:srgbClr val="CB6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9AC4E1-C35A-C943-A7C0-400C8ECE1ED7}"/>
              </a:ext>
            </a:extLst>
          </p:cNvPr>
          <p:cNvSpPr txBox="1"/>
          <p:nvPr/>
        </p:nvSpPr>
        <p:spPr>
          <a:xfrm>
            <a:off x="6822287" y="4134268"/>
            <a:ext cx="48427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How is life different for </a:t>
            </a:r>
            <a:r>
              <a:rPr lang="en-GB" sz="2800" b="1" dirty="0">
                <a:solidFill>
                  <a:srgbClr val="A1A957"/>
                </a:solidFill>
              </a:rPr>
              <a:t>illegal Israeli settlers </a:t>
            </a:r>
            <a:r>
              <a:rPr lang="en-GB" sz="2800" b="1" dirty="0"/>
              <a:t>and </a:t>
            </a:r>
            <a:r>
              <a:rPr lang="en-GB" sz="2800" b="1" dirty="0">
                <a:solidFill>
                  <a:srgbClr val="CB6D48"/>
                </a:solidFill>
              </a:rPr>
              <a:t>Palestinians</a:t>
            </a:r>
            <a:r>
              <a:rPr lang="en-GB" sz="2800" b="1" dirty="0"/>
              <a:t> in East Jerusalem?</a:t>
            </a:r>
          </a:p>
          <a:p>
            <a:pPr algn="ctr"/>
            <a:r>
              <a:rPr lang="en-GB" sz="2800" b="1" dirty="0"/>
              <a:t>How does this make you feel?</a:t>
            </a:r>
          </a:p>
        </p:txBody>
      </p:sp>
    </p:spTree>
    <p:extLst>
      <p:ext uri="{BB962C8B-B14F-4D97-AF65-F5344CB8AC3E}">
        <p14:creationId xmlns:p14="http://schemas.microsoft.com/office/powerpoint/2010/main" val="130541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AB456E8-5F3D-6349-AA09-D97269CFD2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6336945"/>
              </p:ext>
            </p:extLst>
          </p:nvPr>
        </p:nvGraphicFramePr>
        <p:xfrm>
          <a:off x="3117954" y="214813"/>
          <a:ext cx="8906006" cy="6428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262D2AF-C3F1-864B-8B74-1096CEF21F26}"/>
              </a:ext>
            </a:extLst>
          </p:cNvPr>
          <p:cNvSpPr txBox="1"/>
          <p:nvPr/>
        </p:nvSpPr>
        <p:spPr>
          <a:xfrm>
            <a:off x="8721412" y="364715"/>
            <a:ext cx="32275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2"/>
                </a:solidFill>
              </a:rPr>
              <a:t>One thing you would like to know more about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7A9551-4C49-6B4B-A35D-D2260D27C822}"/>
              </a:ext>
            </a:extLst>
          </p:cNvPr>
          <p:cNvSpPr/>
          <p:nvPr/>
        </p:nvSpPr>
        <p:spPr>
          <a:xfrm>
            <a:off x="-167141" y="-39305"/>
            <a:ext cx="467918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9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Plenary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2FA91F-D982-DD42-8BF1-594D8233D46B}"/>
              </a:ext>
            </a:extLst>
          </p:cNvPr>
          <p:cNvSpPr/>
          <p:nvPr/>
        </p:nvSpPr>
        <p:spPr>
          <a:xfrm>
            <a:off x="198306" y="1350074"/>
            <a:ext cx="55132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accent1"/>
                </a:solidFill>
              </a:rPr>
              <a:t>Draw this pyramid in your book and write in: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CB18B1-2D77-2546-BE85-2B0A08C8305E}"/>
              </a:ext>
            </a:extLst>
          </p:cNvPr>
          <p:cNvSpPr txBox="1"/>
          <p:nvPr/>
        </p:nvSpPr>
        <p:spPr>
          <a:xfrm>
            <a:off x="1927309" y="4815428"/>
            <a:ext cx="20552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4"/>
                </a:solidFill>
              </a:rPr>
              <a:t>Three things you learnt today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AA78C8-1EE5-4C4A-B000-1D1D60BBC22C}"/>
              </a:ext>
            </a:extLst>
          </p:cNvPr>
          <p:cNvSpPr/>
          <p:nvPr/>
        </p:nvSpPr>
        <p:spPr>
          <a:xfrm>
            <a:off x="3360591" y="2427292"/>
            <a:ext cx="230289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accent3"/>
                </a:solidFill>
              </a:rPr>
              <a:t>Two things you enjoyed in today’s lesson</a:t>
            </a:r>
          </a:p>
        </p:txBody>
      </p:sp>
    </p:spTree>
    <p:extLst>
      <p:ext uri="{BB962C8B-B14F-4D97-AF65-F5344CB8AC3E}">
        <p14:creationId xmlns:p14="http://schemas.microsoft.com/office/powerpoint/2010/main" val="369601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AB456E8-5F3D-6349-AA09-D97269CFD24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117954" y="214813"/>
          <a:ext cx="8906006" cy="6428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262D2AF-C3F1-864B-8B74-1096CEF21F26}"/>
              </a:ext>
            </a:extLst>
          </p:cNvPr>
          <p:cNvSpPr txBox="1"/>
          <p:nvPr/>
        </p:nvSpPr>
        <p:spPr>
          <a:xfrm>
            <a:off x="8721412" y="364715"/>
            <a:ext cx="32275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2"/>
                </a:solidFill>
              </a:rPr>
              <a:t>One thing you would like to know more about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2FA91F-D982-DD42-8BF1-594D8233D46B}"/>
              </a:ext>
            </a:extLst>
          </p:cNvPr>
          <p:cNvSpPr/>
          <p:nvPr/>
        </p:nvSpPr>
        <p:spPr>
          <a:xfrm>
            <a:off x="315148" y="2274838"/>
            <a:ext cx="476651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chemeClr val="accent2"/>
                </a:solidFill>
              </a:rPr>
              <a:t>Use the internet to find out two things about this. Write the information down in your book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1CE3D4-3045-1549-85F3-79FD4E91593E}"/>
              </a:ext>
            </a:extLst>
          </p:cNvPr>
          <p:cNvSpPr/>
          <p:nvPr/>
        </p:nvSpPr>
        <p:spPr>
          <a:xfrm>
            <a:off x="303059" y="1042222"/>
            <a:ext cx="430444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Homework: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008BE6B-5231-DB49-9025-9DDD2AF90333}"/>
              </a:ext>
            </a:extLst>
          </p:cNvPr>
          <p:cNvCxnSpPr>
            <a:cxnSpLocks/>
          </p:cNvCxnSpPr>
          <p:nvPr/>
        </p:nvCxnSpPr>
        <p:spPr>
          <a:xfrm flipV="1">
            <a:off x="4607507" y="1513971"/>
            <a:ext cx="2706458" cy="167893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8600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CF4B190-8EB2-0247-8D4E-80C16FA85C87}"/>
              </a:ext>
            </a:extLst>
          </p:cNvPr>
          <p:cNvSpPr txBox="1"/>
          <p:nvPr/>
        </p:nvSpPr>
        <p:spPr>
          <a:xfrm>
            <a:off x="589921" y="1519221"/>
            <a:ext cx="4335267" cy="523220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5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Occupation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C143637-5F9F-B546-A546-C49366DA2322}"/>
              </a:ext>
            </a:extLst>
          </p:cNvPr>
          <p:cNvCxnSpPr>
            <a:cxnSpLocks/>
          </p:cNvCxnSpPr>
          <p:nvPr/>
        </p:nvCxnSpPr>
        <p:spPr>
          <a:xfrm>
            <a:off x="4925188" y="1768474"/>
            <a:ext cx="1040339" cy="3413126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42CA24D-6CB7-DC40-8CE0-039CDF589C60}"/>
              </a:ext>
            </a:extLst>
          </p:cNvPr>
          <p:cNvSpPr txBox="1"/>
          <p:nvPr/>
        </p:nvSpPr>
        <p:spPr>
          <a:xfrm>
            <a:off x="610759" y="3686656"/>
            <a:ext cx="4326401" cy="523220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5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East Jerusalem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1A0135-3734-A94D-AE25-F91D1D38C3B1}"/>
              </a:ext>
            </a:extLst>
          </p:cNvPr>
          <p:cNvSpPr txBox="1"/>
          <p:nvPr/>
        </p:nvSpPr>
        <p:spPr>
          <a:xfrm>
            <a:off x="598788" y="2612541"/>
            <a:ext cx="4326400" cy="523220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5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Annexation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7D7147-7D4D-FD4A-B541-232E3D54A4B4}"/>
              </a:ext>
            </a:extLst>
          </p:cNvPr>
          <p:cNvSpPr txBox="1"/>
          <p:nvPr/>
        </p:nvSpPr>
        <p:spPr>
          <a:xfrm>
            <a:off x="6096000" y="2067364"/>
            <a:ext cx="5734246" cy="954107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5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the forcible acquisition (taking control) of land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B17ED31-BB84-5940-842E-BD9E415C54CB}"/>
              </a:ext>
            </a:extLst>
          </p:cNvPr>
          <p:cNvCxnSpPr>
            <a:cxnSpLocks/>
          </p:cNvCxnSpPr>
          <p:nvPr/>
        </p:nvCxnSpPr>
        <p:spPr>
          <a:xfrm flipV="1">
            <a:off x="4925188" y="2600184"/>
            <a:ext cx="1017373" cy="310133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6C5DCD2-72EB-5B4D-A179-09D42EDECE1B}"/>
              </a:ext>
            </a:extLst>
          </p:cNvPr>
          <p:cNvSpPr txBox="1"/>
          <p:nvPr/>
        </p:nvSpPr>
        <p:spPr>
          <a:xfrm>
            <a:off x="6096000" y="328589"/>
            <a:ext cx="5734246" cy="1384995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5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6-8m high </a:t>
            </a:r>
            <a:r>
              <a:rPr lang="en-GB" sz="2800" b="1" dirty="0">
                <a:solidFill>
                  <a:schemeClr val="accent1"/>
                </a:solidFill>
              </a:rPr>
              <a:t>wall built by Israel that runs along the border between Israel and the occupied West Bank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B55973-8B7E-334E-8B19-9D8C0CEB8788}"/>
              </a:ext>
            </a:extLst>
          </p:cNvPr>
          <p:cNvSpPr txBox="1"/>
          <p:nvPr/>
        </p:nvSpPr>
        <p:spPr>
          <a:xfrm>
            <a:off x="6122067" y="4651856"/>
            <a:ext cx="5734246" cy="954107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5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800" b="1" dirty="0">
                <a:solidFill>
                  <a:schemeClr val="accent1"/>
                </a:solidFill>
              </a:rPr>
              <a:t>invasion and </a:t>
            </a:r>
            <a:r>
              <a:rPr lang="en-GB" sz="2800" b="1" i="1" dirty="0">
                <a:solidFill>
                  <a:schemeClr val="accent1"/>
                </a:solidFill>
              </a:rPr>
              <a:t>temporary</a:t>
            </a:r>
            <a:r>
              <a:rPr lang="en-GB" sz="2800" b="1" dirty="0">
                <a:solidFill>
                  <a:schemeClr val="accent1"/>
                </a:solidFill>
              </a:rPr>
              <a:t> control over a territory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78717E1-BA03-E941-8EC5-9A7224867933}"/>
              </a:ext>
            </a:extLst>
          </p:cNvPr>
          <p:cNvSpPr txBox="1"/>
          <p:nvPr/>
        </p:nvSpPr>
        <p:spPr>
          <a:xfrm>
            <a:off x="213017" y="208657"/>
            <a:ext cx="4865610" cy="954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17a. Cut out and match the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keywords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with the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definitions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FC8546-0A55-8648-870C-7472C913A9AE}"/>
              </a:ext>
            </a:extLst>
          </p:cNvPr>
          <p:cNvSpPr txBox="1"/>
          <p:nvPr/>
        </p:nvSpPr>
        <p:spPr>
          <a:xfrm>
            <a:off x="610758" y="5871474"/>
            <a:ext cx="4326401" cy="523220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5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Separation Wall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C3A459-85A1-5346-A881-DA8E86DE5560}"/>
              </a:ext>
            </a:extLst>
          </p:cNvPr>
          <p:cNvSpPr txBox="1"/>
          <p:nvPr/>
        </p:nvSpPr>
        <p:spPr>
          <a:xfrm>
            <a:off x="610758" y="4767124"/>
            <a:ext cx="4326401" cy="523220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5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Eviction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DC3FB5-0C89-0041-B288-F93C9E4877A6}"/>
              </a:ext>
            </a:extLst>
          </p:cNvPr>
          <p:cNvSpPr txBox="1"/>
          <p:nvPr/>
        </p:nvSpPr>
        <p:spPr>
          <a:xfrm>
            <a:off x="6096000" y="3343969"/>
            <a:ext cx="5734246" cy="954107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5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when someone is forced to leave a house or piece of land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CEE820-B10B-724C-B1D6-BA3ED0D97DAA}"/>
              </a:ext>
            </a:extLst>
          </p:cNvPr>
          <p:cNvSpPr txBox="1"/>
          <p:nvPr/>
        </p:nvSpPr>
        <p:spPr>
          <a:xfrm>
            <a:off x="6096000" y="5959743"/>
            <a:ext cx="5734246" cy="523220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5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he eastern half of Jerusalem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6BF4075-9C90-EA41-95B3-A75EB96BE6D4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4960127" y="3952591"/>
            <a:ext cx="1135873" cy="2268762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C3A9045-9D78-5B4A-98E2-E739E8D1E26A}"/>
              </a:ext>
            </a:extLst>
          </p:cNvPr>
          <p:cNvCxnSpPr>
            <a:cxnSpLocks/>
          </p:cNvCxnSpPr>
          <p:nvPr/>
        </p:nvCxnSpPr>
        <p:spPr>
          <a:xfrm flipV="1">
            <a:off x="4960126" y="3821022"/>
            <a:ext cx="982435" cy="1193224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9ED768A-E4A4-C248-95D1-AD52D3D3E9C4}"/>
              </a:ext>
            </a:extLst>
          </p:cNvPr>
          <p:cNvCxnSpPr>
            <a:cxnSpLocks/>
          </p:cNvCxnSpPr>
          <p:nvPr/>
        </p:nvCxnSpPr>
        <p:spPr>
          <a:xfrm flipV="1">
            <a:off x="4960125" y="1037835"/>
            <a:ext cx="1005402" cy="5150857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608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CF4B190-8EB2-0247-8D4E-80C16FA85C87}"/>
              </a:ext>
            </a:extLst>
          </p:cNvPr>
          <p:cNvSpPr txBox="1"/>
          <p:nvPr/>
        </p:nvSpPr>
        <p:spPr>
          <a:xfrm>
            <a:off x="589921" y="1519221"/>
            <a:ext cx="4335267" cy="523220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5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Occupation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C143637-5F9F-B546-A546-C49366DA2322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4925188" y="765192"/>
            <a:ext cx="1170812" cy="1003282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42CA24D-6CB7-DC40-8CE0-039CDF589C60}"/>
              </a:ext>
            </a:extLst>
          </p:cNvPr>
          <p:cNvSpPr txBox="1"/>
          <p:nvPr/>
        </p:nvSpPr>
        <p:spPr>
          <a:xfrm>
            <a:off x="610759" y="3686656"/>
            <a:ext cx="4326401" cy="523220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5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East Jerusalem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1A0135-3734-A94D-AE25-F91D1D38C3B1}"/>
              </a:ext>
            </a:extLst>
          </p:cNvPr>
          <p:cNvSpPr txBox="1"/>
          <p:nvPr/>
        </p:nvSpPr>
        <p:spPr>
          <a:xfrm>
            <a:off x="598788" y="2612541"/>
            <a:ext cx="4326400" cy="523220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5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Annexation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7D7147-7D4D-FD4A-B541-232E3D54A4B4}"/>
              </a:ext>
            </a:extLst>
          </p:cNvPr>
          <p:cNvSpPr txBox="1"/>
          <p:nvPr/>
        </p:nvSpPr>
        <p:spPr>
          <a:xfrm>
            <a:off x="6104871" y="1628434"/>
            <a:ext cx="5734246" cy="954107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5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the forcible acquisition (taking control) of land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B17ED31-BB84-5940-842E-BD9E415C54CB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4925188" y="2105488"/>
            <a:ext cx="1179683" cy="804830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6C5DCD2-72EB-5B4D-A179-09D42EDECE1B}"/>
              </a:ext>
            </a:extLst>
          </p:cNvPr>
          <p:cNvSpPr txBox="1"/>
          <p:nvPr/>
        </p:nvSpPr>
        <p:spPr>
          <a:xfrm>
            <a:off x="6096000" y="5255625"/>
            <a:ext cx="5734246" cy="1384995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5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6-8m high </a:t>
            </a:r>
            <a:r>
              <a:rPr lang="en-GB" sz="2800" b="1" dirty="0">
                <a:solidFill>
                  <a:schemeClr val="accent1"/>
                </a:solidFill>
              </a:rPr>
              <a:t>wall built by Israel that runs along the border between Israel and the occupied West Bank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B55973-8B7E-334E-8B19-9D8C0CEB8788}"/>
              </a:ext>
            </a:extLst>
          </p:cNvPr>
          <p:cNvSpPr txBox="1"/>
          <p:nvPr/>
        </p:nvSpPr>
        <p:spPr>
          <a:xfrm>
            <a:off x="6096000" y="288138"/>
            <a:ext cx="5734246" cy="954107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5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800" b="1" dirty="0">
                <a:solidFill>
                  <a:schemeClr val="accent1"/>
                </a:solidFill>
              </a:rPr>
              <a:t>invasion and </a:t>
            </a:r>
            <a:r>
              <a:rPr lang="en-GB" sz="2800" b="1" i="1" dirty="0">
                <a:solidFill>
                  <a:schemeClr val="accent1"/>
                </a:solidFill>
              </a:rPr>
              <a:t>temporary</a:t>
            </a:r>
            <a:r>
              <a:rPr lang="en-GB" sz="2800" b="1" dirty="0">
                <a:solidFill>
                  <a:schemeClr val="accent1"/>
                </a:solidFill>
              </a:rPr>
              <a:t> control over a territory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78717E1-BA03-E941-8EC5-9A7224867933}"/>
              </a:ext>
            </a:extLst>
          </p:cNvPr>
          <p:cNvSpPr txBox="1"/>
          <p:nvPr/>
        </p:nvSpPr>
        <p:spPr>
          <a:xfrm>
            <a:off x="248871" y="274549"/>
            <a:ext cx="5261723" cy="954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Stick the matching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keywords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definitions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into your glossary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FC8546-0A55-8648-870C-7472C913A9AE}"/>
              </a:ext>
            </a:extLst>
          </p:cNvPr>
          <p:cNvSpPr txBox="1"/>
          <p:nvPr/>
        </p:nvSpPr>
        <p:spPr>
          <a:xfrm>
            <a:off x="610758" y="5871474"/>
            <a:ext cx="4326401" cy="523220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5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Separation Wall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C3A459-85A1-5346-A881-DA8E86DE5560}"/>
              </a:ext>
            </a:extLst>
          </p:cNvPr>
          <p:cNvSpPr txBox="1"/>
          <p:nvPr/>
        </p:nvSpPr>
        <p:spPr>
          <a:xfrm>
            <a:off x="610758" y="4767124"/>
            <a:ext cx="4326401" cy="523220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5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Eviction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DC3FB5-0C89-0041-B288-F93C9E4877A6}"/>
              </a:ext>
            </a:extLst>
          </p:cNvPr>
          <p:cNvSpPr txBox="1"/>
          <p:nvPr/>
        </p:nvSpPr>
        <p:spPr>
          <a:xfrm>
            <a:off x="6096000" y="3910392"/>
            <a:ext cx="5734246" cy="954107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5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when someone is forced to leave a house or piece of land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CEE820-B10B-724C-B1D6-BA3ED0D97DAA}"/>
              </a:ext>
            </a:extLst>
          </p:cNvPr>
          <p:cNvSpPr txBox="1"/>
          <p:nvPr/>
        </p:nvSpPr>
        <p:spPr>
          <a:xfrm>
            <a:off x="6104871" y="2996046"/>
            <a:ext cx="5734246" cy="523220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5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he eastern half of Jerusalem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C3A9045-9D78-5B4A-98E2-E739E8D1E26A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4960126" y="4387446"/>
            <a:ext cx="1135874" cy="626800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9ED768A-E4A4-C248-95D1-AD52D3D3E9C4}"/>
              </a:ext>
            </a:extLst>
          </p:cNvPr>
          <p:cNvCxnSpPr>
            <a:cxnSpLocks/>
            <a:endCxn id="22" idx="1"/>
          </p:cNvCxnSpPr>
          <p:nvPr/>
        </p:nvCxnSpPr>
        <p:spPr>
          <a:xfrm flipV="1">
            <a:off x="4960125" y="5948123"/>
            <a:ext cx="1135875" cy="240570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73A6CA6-5DF4-7648-8EB0-21A3DF75D8A8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4980969" y="3257656"/>
            <a:ext cx="1123902" cy="652738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800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7DA354-4A80-E341-A1B3-D00E0AEF2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036" y="351810"/>
            <a:ext cx="10515600" cy="1325563"/>
          </a:xfrm>
        </p:spPr>
        <p:txBody>
          <a:bodyPr>
            <a:normAutofit/>
          </a:bodyPr>
          <a:lstStyle/>
          <a:p>
            <a:r>
              <a:rPr lang="en-GB" sz="4600" b="1" dirty="0"/>
              <a:t>Israel’s annexation of East Jerusalem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6613E-B226-2A4C-900A-E6F71D7CA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036" y="2029183"/>
            <a:ext cx="5484168" cy="42519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/>
              <a:t>After occupying East Jerusalem in 1967, Israel</a:t>
            </a:r>
            <a:r>
              <a:rPr lang="en-GB" sz="2000" dirty="0">
                <a:solidFill>
                  <a:schemeClr val="accent2"/>
                </a:solidFill>
              </a:rPr>
              <a:t> annexed </a:t>
            </a:r>
            <a:r>
              <a:rPr lang="en-GB" sz="2000" dirty="0"/>
              <a:t>East Jerusalem in 1980</a:t>
            </a:r>
          </a:p>
          <a:p>
            <a:pPr marL="0" indent="0">
              <a:buNone/>
            </a:pPr>
            <a:r>
              <a:rPr lang="en-GB" sz="2000" dirty="0"/>
              <a:t>What is annexation?</a:t>
            </a:r>
          </a:p>
          <a:p>
            <a:pPr lvl="1"/>
            <a:r>
              <a:rPr lang="en-GB" sz="2000" dirty="0"/>
              <a:t>The forcible acquisition (taking control) of land </a:t>
            </a:r>
          </a:p>
          <a:p>
            <a:pPr marL="0" indent="0">
              <a:buNone/>
            </a:pPr>
            <a:r>
              <a:rPr lang="en-GB" sz="2000" dirty="0"/>
              <a:t>Why was this </a:t>
            </a:r>
            <a:r>
              <a:rPr lang="en-GB" sz="2000" dirty="0">
                <a:solidFill>
                  <a:schemeClr val="accent2"/>
                </a:solidFill>
              </a:rPr>
              <a:t>illegal under international law?</a:t>
            </a:r>
          </a:p>
          <a:p>
            <a:pPr lvl="1"/>
            <a:r>
              <a:rPr lang="en-GB" sz="2000" dirty="0"/>
              <a:t>Because after 1967 East Jerusalem was </a:t>
            </a:r>
            <a:r>
              <a:rPr lang="en-GB" sz="2000" i="1" dirty="0"/>
              <a:t>occupied</a:t>
            </a:r>
            <a:r>
              <a:rPr lang="en-GB" sz="2000" dirty="0"/>
              <a:t> territory</a:t>
            </a:r>
          </a:p>
          <a:p>
            <a:pPr lvl="1"/>
            <a:r>
              <a:rPr lang="en-GB" sz="2000" dirty="0"/>
              <a:t>Under international law, you cannot make occupied territory </a:t>
            </a:r>
            <a:r>
              <a:rPr lang="en-GB" sz="2000" i="1" dirty="0"/>
              <a:t>your own</a:t>
            </a:r>
          </a:p>
          <a:p>
            <a:pPr marL="0" indent="0">
              <a:buNone/>
            </a:pPr>
            <a:r>
              <a:rPr lang="en-GB" sz="2000" dirty="0"/>
              <a:t>Israel’s annexation of East Jerusalem was </a:t>
            </a:r>
            <a:r>
              <a:rPr lang="en-GB" sz="2000" b="1" dirty="0"/>
              <a:t>condemned</a:t>
            </a:r>
            <a:r>
              <a:rPr lang="en-GB" sz="2000" dirty="0"/>
              <a:t> by </a:t>
            </a:r>
            <a:r>
              <a:rPr lang="en-GB" sz="2000" b="1" dirty="0"/>
              <a:t>UN Security Council Resolution 478 </a:t>
            </a:r>
            <a:r>
              <a:rPr lang="en-GB" sz="2000" dirty="0"/>
              <a:t>in 1980</a:t>
            </a:r>
          </a:p>
        </p:txBody>
      </p:sp>
      <p:pic>
        <p:nvPicPr>
          <p:cNvPr id="9" name="Picture 4" descr="Palestine and Israel: Mapping an annexation | Infographic News | Al Jazeera">
            <a:extLst>
              <a:ext uri="{FF2B5EF4-FFF2-40B4-BE49-F238E27FC236}">
                <a16:creationId xmlns:a16="http://schemas.microsoft.com/office/drawing/2014/main" id="{96A94BDD-4120-DA49-AA71-11E43152A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334539" y="2104769"/>
            <a:ext cx="5245629" cy="2950665"/>
          </a:xfrm>
          <a:prstGeom prst="rect">
            <a:avLst/>
          </a:prstGeom>
          <a:noFill/>
          <a:ln w="381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D8B2B8-EF0D-A24D-8617-A8D0D2AD204C}"/>
              </a:ext>
            </a:extLst>
          </p:cNvPr>
          <p:cNvSpPr txBox="1"/>
          <p:nvPr/>
        </p:nvSpPr>
        <p:spPr>
          <a:xfrm>
            <a:off x="5636713" y="5270051"/>
            <a:ext cx="6298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>
                <a:solidFill>
                  <a:srgbClr val="2296F4"/>
                </a:solidFill>
              </a:rPr>
              <a:t>With a partner, answer these questions: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GB" dirty="0">
                <a:solidFill>
                  <a:srgbClr val="2296F4"/>
                </a:solidFill>
              </a:rPr>
              <a:t>What had happened in 1967?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GB" dirty="0">
                <a:solidFill>
                  <a:srgbClr val="2296F4"/>
                </a:solidFill>
              </a:rPr>
              <a:t>Was Israel’s annexation of East Jerusalem in 1980 legal? Why/why not?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615584-4EDB-284B-9981-A91FA96C4E58}"/>
              </a:ext>
            </a:extLst>
          </p:cNvPr>
          <p:cNvSpPr/>
          <p:nvPr/>
        </p:nvSpPr>
        <p:spPr>
          <a:xfrm>
            <a:off x="3795386" y="6488668"/>
            <a:ext cx="91815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dirty="0"/>
              <a:t>Extension question: What is the difference between occupation and annexation?</a:t>
            </a:r>
          </a:p>
        </p:txBody>
      </p:sp>
    </p:spTree>
    <p:extLst>
      <p:ext uri="{BB962C8B-B14F-4D97-AF65-F5344CB8AC3E}">
        <p14:creationId xmlns:p14="http://schemas.microsoft.com/office/powerpoint/2010/main" val="64087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1D3290-A2D2-3644-9FC3-42FB77C54B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45358DD-3938-FB40-B248-D6B1E293E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Jerusalem the divided city">
            <a:extLst>
              <a:ext uri="{FF2B5EF4-FFF2-40B4-BE49-F238E27FC236}">
                <a16:creationId xmlns:a16="http://schemas.microsoft.com/office/drawing/2014/main" id="{3F13BAEB-0347-164F-8C5E-7FF3F5265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A5729D-D0C2-1649-B438-C7FF28151826}"/>
              </a:ext>
            </a:extLst>
          </p:cNvPr>
          <p:cNvSpPr txBox="1"/>
          <p:nvPr/>
        </p:nvSpPr>
        <p:spPr>
          <a:xfrm>
            <a:off x="7535335" y="205136"/>
            <a:ext cx="4477609" cy="1200329"/>
          </a:xfrm>
          <a:custGeom>
            <a:avLst/>
            <a:gdLst>
              <a:gd name="connsiteX0" fmla="*/ 0 w 4477609"/>
              <a:gd name="connsiteY0" fmla="*/ 0 h 1200329"/>
              <a:gd name="connsiteX1" fmla="*/ 649253 w 4477609"/>
              <a:gd name="connsiteY1" fmla="*/ 0 h 1200329"/>
              <a:gd name="connsiteX2" fmla="*/ 1253731 w 4477609"/>
              <a:gd name="connsiteY2" fmla="*/ 0 h 1200329"/>
              <a:gd name="connsiteX3" fmla="*/ 1813432 w 4477609"/>
              <a:gd name="connsiteY3" fmla="*/ 0 h 1200329"/>
              <a:gd name="connsiteX4" fmla="*/ 2373133 w 4477609"/>
              <a:gd name="connsiteY4" fmla="*/ 0 h 1200329"/>
              <a:gd name="connsiteX5" fmla="*/ 3022386 w 4477609"/>
              <a:gd name="connsiteY5" fmla="*/ 0 h 1200329"/>
              <a:gd name="connsiteX6" fmla="*/ 3626863 w 4477609"/>
              <a:gd name="connsiteY6" fmla="*/ 0 h 1200329"/>
              <a:gd name="connsiteX7" fmla="*/ 4477609 w 4477609"/>
              <a:gd name="connsiteY7" fmla="*/ 0 h 1200329"/>
              <a:gd name="connsiteX8" fmla="*/ 4477609 w 4477609"/>
              <a:gd name="connsiteY8" fmla="*/ 388106 h 1200329"/>
              <a:gd name="connsiteX9" fmla="*/ 4477609 w 4477609"/>
              <a:gd name="connsiteY9" fmla="*/ 752206 h 1200329"/>
              <a:gd name="connsiteX10" fmla="*/ 4477609 w 4477609"/>
              <a:gd name="connsiteY10" fmla="*/ 1200329 h 1200329"/>
              <a:gd name="connsiteX11" fmla="*/ 4007460 w 4477609"/>
              <a:gd name="connsiteY11" fmla="*/ 1200329 h 1200329"/>
              <a:gd name="connsiteX12" fmla="*/ 3358207 w 4477609"/>
              <a:gd name="connsiteY12" fmla="*/ 1200329 h 1200329"/>
              <a:gd name="connsiteX13" fmla="*/ 2843282 w 4477609"/>
              <a:gd name="connsiteY13" fmla="*/ 1200329 h 1200329"/>
              <a:gd name="connsiteX14" fmla="*/ 2194028 w 4477609"/>
              <a:gd name="connsiteY14" fmla="*/ 1200329 h 1200329"/>
              <a:gd name="connsiteX15" fmla="*/ 1723879 w 4477609"/>
              <a:gd name="connsiteY15" fmla="*/ 1200329 h 1200329"/>
              <a:gd name="connsiteX16" fmla="*/ 1298507 w 4477609"/>
              <a:gd name="connsiteY16" fmla="*/ 1200329 h 1200329"/>
              <a:gd name="connsiteX17" fmla="*/ 873134 w 4477609"/>
              <a:gd name="connsiteY17" fmla="*/ 1200329 h 1200329"/>
              <a:gd name="connsiteX18" fmla="*/ 0 w 4477609"/>
              <a:gd name="connsiteY18" fmla="*/ 1200329 h 1200329"/>
              <a:gd name="connsiteX19" fmla="*/ 0 w 4477609"/>
              <a:gd name="connsiteY19" fmla="*/ 836229 h 1200329"/>
              <a:gd name="connsiteX20" fmla="*/ 0 w 4477609"/>
              <a:gd name="connsiteY20" fmla="*/ 412113 h 1200329"/>
              <a:gd name="connsiteX21" fmla="*/ 0 w 4477609"/>
              <a:gd name="connsiteY21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477609" h="1200329" fill="none" extrusionOk="0">
                <a:moveTo>
                  <a:pt x="0" y="0"/>
                </a:moveTo>
                <a:cubicBezTo>
                  <a:pt x="196408" y="-71261"/>
                  <a:pt x="485116" y="21864"/>
                  <a:pt x="649253" y="0"/>
                </a:cubicBezTo>
                <a:cubicBezTo>
                  <a:pt x="813390" y="-21864"/>
                  <a:pt x="987278" y="48478"/>
                  <a:pt x="1253731" y="0"/>
                </a:cubicBezTo>
                <a:cubicBezTo>
                  <a:pt x="1520184" y="-48478"/>
                  <a:pt x="1681954" y="11803"/>
                  <a:pt x="1813432" y="0"/>
                </a:cubicBezTo>
                <a:cubicBezTo>
                  <a:pt x="1944910" y="-11803"/>
                  <a:pt x="2237351" y="21710"/>
                  <a:pt x="2373133" y="0"/>
                </a:cubicBezTo>
                <a:cubicBezTo>
                  <a:pt x="2508915" y="-21710"/>
                  <a:pt x="2891866" y="57410"/>
                  <a:pt x="3022386" y="0"/>
                </a:cubicBezTo>
                <a:cubicBezTo>
                  <a:pt x="3152906" y="-57410"/>
                  <a:pt x="3404989" y="48565"/>
                  <a:pt x="3626863" y="0"/>
                </a:cubicBezTo>
                <a:cubicBezTo>
                  <a:pt x="3848737" y="-48565"/>
                  <a:pt x="4151062" y="10720"/>
                  <a:pt x="4477609" y="0"/>
                </a:cubicBezTo>
                <a:cubicBezTo>
                  <a:pt x="4512378" y="193092"/>
                  <a:pt x="4434679" y="252198"/>
                  <a:pt x="4477609" y="388106"/>
                </a:cubicBezTo>
                <a:cubicBezTo>
                  <a:pt x="4520539" y="524014"/>
                  <a:pt x="4439139" y="599242"/>
                  <a:pt x="4477609" y="752206"/>
                </a:cubicBezTo>
                <a:cubicBezTo>
                  <a:pt x="4516079" y="905170"/>
                  <a:pt x="4470201" y="1010884"/>
                  <a:pt x="4477609" y="1200329"/>
                </a:cubicBezTo>
                <a:cubicBezTo>
                  <a:pt x="4249928" y="1212581"/>
                  <a:pt x="4239364" y="1193574"/>
                  <a:pt x="4007460" y="1200329"/>
                </a:cubicBezTo>
                <a:cubicBezTo>
                  <a:pt x="3775556" y="1207084"/>
                  <a:pt x="3512170" y="1181205"/>
                  <a:pt x="3358207" y="1200329"/>
                </a:cubicBezTo>
                <a:cubicBezTo>
                  <a:pt x="3204244" y="1219453"/>
                  <a:pt x="3100576" y="1159492"/>
                  <a:pt x="2843282" y="1200329"/>
                </a:cubicBezTo>
                <a:cubicBezTo>
                  <a:pt x="2585989" y="1241166"/>
                  <a:pt x="2330112" y="1164108"/>
                  <a:pt x="2194028" y="1200329"/>
                </a:cubicBezTo>
                <a:cubicBezTo>
                  <a:pt x="2057944" y="1236550"/>
                  <a:pt x="1893710" y="1165352"/>
                  <a:pt x="1723879" y="1200329"/>
                </a:cubicBezTo>
                <a:cubicBezTo>
                  <a:pt x="1554048" y="1235306"/>
                  <a:pt x="1436259" y="1162072"/>
                  <a:pt x="1298507" y="1200329"/>
                </a:cubicBezTo>
                <a:cubicBezTo>
                  <a:pt x="1160755" y="1238586"/>
                  <a:pt x="961295" y="1177216"/>
                  <a:pt x="873134" y="1200329"/>
                </a:cubicBezTo>
                <a:cubicBezTo>
                  <a:pt x="784973" y="1223442"/>
                  <a:pt x="252274" y="1145556"/>
                  <a:pt x="0" y="1200329"/>
                </a:cubicBezTo>
                <a:cubicBezTo>
                  <a:pt x="-8604" y="1096212"/>
                  <a:pt x="28265" y="910175"/>
                  <a:pt x="0" y="836229"/>
                </a:cubicBezTo>
                <a:cubicBezTo>
                  <a:pt x="-28265" y="762283"/>
                  <a:pt x="34468" y="569599"/>
                  <a:pt x="0" y="412113"/>
                </a:cubicBezTo>
                <a:cubicBezTo>
                  <a:pt x="-34468" y="254627"/>
                  <a:pt x="15641" y="130210"/>
                  <a:pt x="0" y="0"/>
                </a:cubicBezTo>
                <a:close/>
              </a:path>
              <a:path w="4477609" h="1200329" stroke="0" extrusionOk="0">
                <a:moveTo>
                  <a:pt x="0" y="0"/>
                </a:moveTo>
                <a:cubicBezTo>
                  <a:pt x="128786" y="-36607"/>
                  <a:pt x="286709" y="35738"/>
                  <a:pt x="514925" y="0"/>
                </a:cubicBezTo>
                <a:cubicBezTo>
                  <a:pt x="743142" y="-35738"/>
                  <a:pt x="804397" y="35817"/>
                  <a:pt x="940298" y="0"/>
                </a:cubicBezTo>
                <a:cubicBezTo>
                  <a:pt x="1076199" y="-35817"/>
                  <a:pt x="1423444" y="16484"/>
                  <a:pt x="1589551" y="0"/>
                </a:cubicBezTo>
                <a:cubicBezTo>
                  <a:pt x="1755658" y="-16484"/>
                  <a:pt x="1961314" y="61761"/>
                  <a:pt x="2104476" y="0"/>
                </a:cubicBezTo>
                <a:cubicBezTo>
                  <a:pt x="2247638" y="-61761"/>
                  <a:pt x="2482095" y="1003"/>
                  <a:pt x="2619401" y="0"/>
                </a:cubicBezTo>
                <a:cubicBezTo>
                  <a:pt x="2756707" y="-1003"/>
                  <a:pt x="2961270" y="68905"/>
                  <a:pt x="3268655" y="0"/>
                </a:cubicBezTo>
                <a:cubicBezTo>
                  <a:pt x="3576040" y="-68905"/>
                  <a:pt x="3584189" y="8245"/>
                  <a:pt x="3738804" y="0"/>
                </a:cubicBezTo>
                <a:cubicBezTo>
                  <a:pt x="3893419" y="-8245"/>
                  <a:pt x="4119486" y="42459"/>
                  <a:pt x="4477609" y="0"/>
                </a:cubicBezTo>
                <a:cubicBezTo>
                  <a:pt x="4521234" y="139432"/>
                  <a:pt x="4436657" y="324368"/>
                  <a:pt x="4477609" y="424116"/>
                </a:cubicBezTo>
                <a:cubicBezTo>
                  <a:pt x="4518561" y="523864"/>
                  <a:pt x="4457017" y="627513"/>
                  <a:pt x="4477609" y="800219"/>
                </a:cubicBezTo>
                <a:cubicBezTo>
                  <a:pt x="4498201" y="972925"/>
                  <a:pt x="4435904" y="1039944"/>
                  <a:pt x="4477609" y="1200329"/>
                </a:cubicBezTo>
                <a:cubicBezTo>
                  <a:pt x="4265107" y="1259620"/>
                  <a:pt x="4133338" y="1153923"/>
                  <a:pt x="3873132" y="1200329"/>
                </a:cubicBezTo>
                <a:cubicBezTo>
                  <a:pt x="3612926" y="1246735"/>
                  <a:pt x="3496526" y="1194562"/>
                  <a:pt x="3223878" y="1200329"/>
                </a:cubicBezTo>
                <a:cubicBezTo>
                  <a:pt x="2951230" y="1206096"/>
                  <a:pt x="2865254" y="1147197"/>
                  <a:pt x="2574625" y="1200329"/>
                </a:cubicBezTo>
                <a:cubicBezTo>
                  <a:pt x="2283996" y="1253461"/>
                  <a:pt x="2307747" y="1153856"/>
                  <a:pt x="2104476" y="1200329"/>
                </a:cubicBezTo>
                <a:cubicBezTo>
                  <a:pt x="1901205" y="1246802"/>
                  <a:pt x="1787300" y="1194337"/>
                  <a:pt x="1544775" y="1200329"/>
                </a:cubicBezTo>
                <a:cubicBezTo>
                  <a:pt x="1302250" y="1206321"/>
                  <a:pt x="1074306" y="1133261"/>
                  <a:pt x="895522" y="1200329"/>
                </a:cubicBezTo>
                <a:cubicBezTo>
                  <a:pt x="716738" y="1267397"/>
                  <a:pt x="445351" y="1197719"/>
                  <a:pt x="0" y="1200329"/>
                </a:cubicBezTo>
                <a:cubicBezTo>
                  <a:pt x="-24197" y="1036806"/>
                  <a:pt x="30541" y="985070"/>
                  <a:pt x="0" y="836229"/>
                </a:cubicBezTo>
                <a:cubicBezTo>
                  <a:pt x="-30541" y="687388"/>
                  <a:pt x="27653" y="622722"/>
                  <a:pt x="0" y="460126"/>
                </a:cubicBezTo>
                <a:cubicBezTo>
                  <a:pt x="-27653" y="297530"/>
                  <a:pt x="31170" y="128967"/>
                  <a:pt x="0" y="0"/>
                </a:cubicBezTo>
                <a:close/>
              </a:path>
            </a:pathLst>
          </a:custGeom>
          <a:ln>
            <a:solidFill>
              <a:srgbClr val="FEC106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EC106"/>
                </a:solidFill>
              </a:rPr>
              <a:t>In small groups:</a:t>
            </a:r>
          </a:p>
          <a:p>
            <a:pPr algn="ctr"/>
            <a:r>
              <a:rPr lang="en-GB" b="1" dirty="0">
                <a:solidFill>
                  <a:srgbClr val="FEC106"/>
                </a:solidFill>
              </a:rPr>
              <a:t>What differences can you identify between East and West Jerusalem?</a:t>
            </a:r>
          </a:p>
          <a:p>
            <a:pPr algn="ctr"/>
            <a:r>
              <a:rPr lang="en-GB" b="1" i="1" dirty="0">
                <a:solidFill>
                  <a:srgbClr val="FEC106"/>
                </a:solidFill>
              </a:rPr>
              <a:t>Write these down</a:t>
            </a:r>
          </a:p>
        </p:txBody>
      </p:sp>
    </p:spTree>
    <p:extLst>
      <p:ext uri="{BB962C8B-B14F-4D97-AF65-F5344CB8AC3E}">
        <p14:creationId xmlns:p14="http://schemas.microsoft.com/office/powerpoint/2010/main" val="299003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4A8589-0448-A640-BD05-7CF0B08CA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Today’s key question:</a:t>
            </a:r>
            <a:br>
              <a:rPr lang="en-GB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the </a:t>
            </a:r>
            <a:r>
              <a:rPr lang="en-GB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consequences</a:t>
            </a:r>
            <a:r>
              <a:rPr lang="en-GB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Israel’s annexation of East Jerusalem for Palestinians?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B2196-775B-0A4B-B9C8-D62F1FC20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0509" y="1810810"/>
            <a:ext cx="6335517" cy="433462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3200" dirty="0">
                <a:solidFill>
                  <a:srgbClr val="FE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main consequences: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dirty="0">
                <a:solidFill>
                  <a:srgbClr val="FE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Evictions and home demolitions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dirty="0">
                <a:solidFill>
                  <a:srgbClr val="FE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Restricted movement </a:t>
            </a:r>
          </a:p>
        </p:txBody>
      </p:sp>
    </p:spTree>
    <p:extLst>
      <p:ext uri="{BB962C8B-B14F-4D97-AF65-F5344CB8AC3E}">
        <p14:creationId xmlns:p14="http://schemas.microsoft.com/office/powerpoint/2010/main" val="395192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C6602EE-7DE8-7545-AF8C-CADA5FF0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Today’s key question:</a:t>
            </a:r>
            <a:br>
              <a:rPr lang="en-GB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the </a:t>
            </a:r>
            <a:r>
              <a:rPr lang="en-GB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consequences</a:t>
            </a:r>
            <a:r>
              <a:rPr lang="en-GB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Israel’s annexation of East Jerusalem for Palestinians?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9DFF42D-3538-CB48-B22B-C5FABB62309B}"/>
              </a:ext>
            </a:extLst>
          </p:cNvPr>
          <p:cNvSpPr txBox="1">
            <a:spLocks/>
          </p:cNvSpPr>
          <p:nvPr/>
        </p:nvSpPr>
        <p:spPr>
          <a:xfrm>
            <a:off x="5110509" y="1810810"/>
            <a:ext cx="6335517" cy="4334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200" dirty="0">
                <a:solidFill>
                  <a:srgbClr val="FE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main consequences: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dirty="0">
                <a:solidFill>
                  <a:srgbClr val="FEC10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Evictions and home demolitions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dirty="0">
                <a:solidFill>
                  <a:srgbClr val="FE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Restricted movement </a:t>
            </a:r>
          </a:p>
        </p:txBody>
      </p:sp>
    </p:spTree>
    <p:extLst>
      <p:ext uri="{BB962C8B-B14F-4D97-AF65-F5344CB8AC3E}">
        <p14:creationId xmlns:p14="http://schemas.microsoft.com/office/powerpoint/2010/main" val="1491233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C9AC-B5FE-124A-BF61-01556FC39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563" y="442331"/>
            <a:ext cx="2717204" cy="1692794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EC106"/>
                </a:solidFill>
              </a:rPr>
              <a:t>Evictions and home demolitions</a:t>
            </a:r>
          </a:p>
        </p:txBody>
      </p:sp>
      <p:cxnSp>
        <p:nvCxnSpPr>
          <p:cNvPr id="13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E910F-618A-944C-9DED-0D9DF1829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563" y="4336111"/>
            <a:ext cx="6313151" cy="2231812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/>
              <a:t>In East Jerusalem, Palestinians face evictions &amp; home demolitions to make way for </a:t>
            </a:r>
            <a:r>
              <a:rPr lang="en-GB" sz="2400" dirty="0">
                <a:solidFill>
                  <a:srgbClr val="C00000"/>
                </a:solidFill>
              </a:rPr>
              <a:t>illegal Israeli settlements</a:t>
            </a:r>
          </a:p>
          <a:p>
            <a:r>
              <a:rPr lang="en-GB" sz="2400" dirty="0"/>
              <a:t>Since 1967, Israel has demolished </a:t>
            </a:r>
            <a:r>
              <a:rPr lang="en-GB" sz="2400" b="1" dirty="0"/>
              <a:t>1000</a:t>
            </a:r>
            <a:r>
              <a:rPr lang="en-GB" sz="2400" dirty="0"/>
              <a:t> Palestinian homes in East Jerusalem</a:t>
            </a:r>
          </a:p>
          <a:p>
            <a:r>
              <a:rPr lang="en-GB" sz="2400" dirty="0"/>
              <a:t>Since 1948, Israel has demolished over </a:t>
            </a:r>
            <a:r>
              <a:rPr lang="en-GB" sz="2400" b="1" dirty="0"/>
              <a:t>100,000+</a:t>
            </a:r>
            <a:r>
              <a:rPr lang="en-GB" sz="2400" dirty="0"/>
              <a:t> Palestinian homes in total</a:t>
            </a:r>
          </a:p>
        </p:txBody>
      </p:sp>
      <p:pic>
        <p:nvPicPr>
          <p:cNvPr id="4" name="Picture 2" descr="Israeli crews demolish Palestinian homes in East Jerusalem | Palestinian  territories | The Guardian">
            <a:extLst>
              <a:ext uri="{FF2B5EF4-FFF2-40B4-BE49-F238E27FC236}">
                <a16:creationId xmlns:a16="http://schemas.microsoft.com/office/drawing/2014/main" id="{8B751CA7-CDB9-6247-AF43-D7BD8B99E9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8" r="19451"/>
          <a:stretch/>
        </p:blipFill>
        <p:spPr bwMode="auto"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CEC5CB-9832-9348-B9E2-22D51B12F5E3}"/>
              </a:ext>
            </a:extLst>
          </p:cNvPr>
          <p:cNvSpPr/>
          <p:nvPr/>
        </p:nvSpPr>
        <p:spPr>
          <a:xfrm>
            <a:off x="655319" y="2470188"/>
            <a:ext cx="564388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/>
              <a:t>What is </a:t>
            </a:r>
            <a:r>
              <a:rPr lang="en-GB" sz="2200" dirty="0">
                <a:solidFill>
                  <a:schemeClr val="accent1"/>
                </a:solidFill>
              </a:rPr>
              <a:t>eviction</a:t>
            </a:r>
            <a:r>
              <a:rPr lang="en-GB" sz="2200" dirty="0"/>
              <a:t>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200" dirty="0"/>
              <a:t>When someone is forced to leave a house or piece of land</a:t>
            </a:r>
          </a:p>
          <a:p>
            <a:r>
              <a:rPr lang="en-GB" sz="2200" dirty="0"/>
              <a:t>What is </a:t>
            </a:r>
            <a:r>
              <a:rPr lang="en-GB" sz="2200" dirty="0">
                <a:solidFill>
                  <a:schemeClr val="accent1"/>
                </a:solidFill>
              </a:rPr>
              <a:t>home demolition</a:t>
            </a:r>
            <a:r>
              <a:rPr lang="en-GB" sz="2200" dirty="0"/>
              <a:t>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200" dirty="0"/>
              <a:t>The destruction of a home</a:t>
            </a:r>
          </a:p>
        </p:txBody>
      </p:sp>
      <p:pic>
        <p:nvPicPr>
          <p:cNvPr id="7" name="Picture 2" descr="The economics at the heart of Israeli settlements | Middle East Eye">
            <a:extLst>
              <a:ext uri="{FF2B5EF4-FFF2-40B4-BE49-F238E27FC236}">
                <a16:creationId xmlns:a16="http://schemas.microsoft.com/office/drawing/2014/main" id="{329BD4C6-B648-EF44-8F3B-CAA1F5ECE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767" y="361512"/>
            <a:ext cx="2337057" cy="1518316"/>
          </a:xfrm>
          <a:prstGeom prst="rect">
            <a:avLst/>
          </a:prstGeom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4" descr="Home outline">
            <a:extLst>
              <a:ext uri="{FF2B5EF4-FFF2-40B4-BE49-F238E27FC236}">
                <a16:creationId xmlns:a16="http://schemas.microsoft.com/office/drawing/2014/main" id="{B397B3BF-8B41-4247-846C-E98BE939D3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96474" y="5471835"/>
            <a:ext cx="1346399" cy="134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6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 bldLvl="2"/>
    </p:bldLst>
  </p:timing>
</p:sld>
</file>

<file path=ppt/theme/theme1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2_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1809</TotalTime>
  <Words>1339</Words>
  <Application>Microsoft Macintosh PowerPoint</Application>
  <PresentationFormat>Widescreen</PresentationFormat>
  <Paragraphs>145</Paragraphs>
  <Slides>26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Century Gothic</vt:lpstr>
      <vt:lpstr>Comic Sans MS</vt:lpstr>
      <vt:lpstr>Office Theme</vt:lpstr>
      <vt:lpstr>12_Office Theme</vt:lpstr>
      <vt:lpstr>What are the consequences of Israel’s annexation of East Jerusalem for Palestinians?</vt:lpstr>
      <vt:lpstr>Learning objectives</vt:lpstr>
      <vt:lpstr>PowerPoint Presentation</vt:lpstr>
      <vt:lpstr>PowerPoint Presentation</vt:lpstr>
      <vt:lpstr>Israel’s annexation of East Jerusalem</vt:lpstr>
      <vt:lpstr>PowerPoint Presentation</vt:lpstr>
      <vt:lpstr>Today’s key question:  What are the consequences of Israel’s annexation of East Jerusalem for Palestinians?</vt:lpstr>
      <vt:lpstr>Today’s key question:  What are the consequences of Israel’s annexation of East Jerusalem for Palestinians?</vt:lpstr>
      <vt:lpstr>Evictions and home demolitions</vt:lpstr>
      <vt:lpstr>PowerPoint Presentation</vt:lpstr>
      <vt:lpstr>2021 Israel-Palestine Crisis</vt:lpstr>
      <vt:lpstr>PowerPoint Presentation</vt:lpstr>
      <vt:lpstr>PowerPoint Presentation</vt:lpstr>
      <vt:lpstr>PowerPoint Presentation</vt:lpstr>
      <vt:lpstr>How would you feel if you were Palestinian and lived in East Jerusalem?   </vt:lpstr>
      <vt:lpstr>Mohammad, Abdullah, Adam and their grandfather describe what it was like when Israeli authorities demolished their family home in East Jerusalem with just ten minutes' notice</vt:lpstr>
      <vt:lpstr>Today’s key question:  What are the consequences of Israel’s annexation of East Jerusalem for Palestinians?</vt:lpstr>
      <vt:lpstr>Restricted movement</vt:lpstr>
      <vt:lpstr>The consequences of the Wall for Palestinians</vt:lpstr>
      <vt:lpstr>The Wall in East Jerusalem</vt:lpstr>
      <vt:lpstr>The Wall  &amp; international law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16</dc:title>
  <dc:subject/>
  <dc:creator>Kelsted, Charlotte</dc:creator>
  <cp:keywords/>
  <dc:description/>
  <cp:lastModifiedBy>Kelsted, Charlotte</cp:lastModifiedBy>
  <cp:revision>358</cp:revision>
  <dcterms:created xsi:type="dcterms:W3CDTF">2021-12-02T15:53:49Z</dcterms:created>
  <dcterms:modified xsi:type="dcterms:W3CDTF">2022-01-12T20:03:52Z</dcterms:modified>
  <cp:category/>
</cp:coreProperties>
</file>